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7"/>
  </p:handoutMasterIdLst>
  <p:sldIdLst>
    <p:sldId id="256" r:id="rId3"/>
    <p:sldId id="303" r:id="rId5"/>
    <p:sldId id="304" r:id="rId6"/>
    <p:sldId id="757" r:id="rId7"/>
    <p:sldId id="758" r:id="rId8"/>
    <p:sldId id="305" r:id="rId9"/>
    <p:sldId id="307" r:id="rId10"/>
    <p:sldId id="354" r:id="rId11"/>
    <p:sldId id="530" r:id="rId12"/>
    <p:sldId id="444" r:id="rId13"/>
    <p:sldId id="443" r:id="rId14"/>
    <p:sldId id="311" r:id="rId15"/>
    <p:sldId id="312" r:id="rId16"/>
    <p:sldId id="313" r:id="rId17"/>
    <p:sldId id="442" r:id="rId18"/>
    <p:sldId id="321" r:id="rId19"/>
    <p:sldId id="323" r:id="rId20"/>
    <p:sldId id="324" r:id="rId21"/>
    <p:sldId id="327" r:id="rId22"/>
    <p:sldId id="602" r:id="rId23"/>
    <p:sldId id="860" r:id="rId24"/>
    <p:sldId id="861" r:id="rId25"/>
    <p:sldId id="862" r:id="rId26"/>
    <p:sldId id="863" r:id="rId27"/>
    <p:sldId id="867" r:id="rId28"/>
    <p:sldId id="869" r:id="rId29"/>
    <p:sldId id="870" r:id="rId30"/>
    <p:sldId id="871" r:id="rId31"/>
    <p:sldId id="864" r:id="rId32"/>
    <p:sldId id="866" r:id="rId33"/>
    <p:sldId id="335" r:id="rId34"/>
    <p:sldId id="657" r:id="rId35"/>
    <p:sldId id="656" r:id="rId36"/>
    <p:sldId id="872" r:id="rId37"/>
    <p:sldId id="873" r:id="rId38"/>
    <p:sldId id="874" r:id="rId39"/>
    <p:sldId id="875" r:id="rId40"/>
    <p:sldId id="876" r:id="rId41"/>
    <p:sldId id="877" r:id="rId42"/>
    <p:sldId id="878" r:id="rId43"/>
    <p:sldId id="879" r:id="rId44"/>
    <p:sldId id="880" r:id="rId45"/>
    <p:sldId id="881" r:id="rId46"/>
    <p:sldId id="882" r:id="rId47"/>
    <p:sldId id="883" r:id="rId48"/>
    <p:sldId id="884" r:id="rId49"/>
    <p:sldId id="885" r:id="rId50"/>
    <p:sldId id="886" r:id="rId51"/>
    <p:sldId id="655" r:id="rId52"/>
    <p:sldId id="336" r:id="rId53"/>
    <p:sldId id="337" r:id="rId54"/>
    <p:sldId id="346" r:id="rId55"/>
    <p:sldId id="658" r:id="rId56"/>
    <p:sldId id="338" r:id="rId57"/>
    <p:sldId id="340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1" r:id="rId66"/>
    <p:sldId id="412" r:id="rId67"/>
    <p:sldId id="415" r:id="rId68"/>
    <p:sldId id="423" r:id="rId69"/>
    <p:sldId id="424" r:id="rId70"/>
    <p:sldId id="426" r:id="rId71"/>
    <p:sldId id="428" r:id="rId72"/>
    <p:sldId id="429" r:id="rId73"/>
    <p:sldId id="430" r:id="rId74"/>
    <p:sldId id="659" r:id="rId75"/>
    <p:sldId id="660" r:id="rId76"/>
    <p:sldId id="661" r:id="rId77"/>
    <p:sldId id="662" r:id="rId78"/>
    <p:sldId id="663" r:id="rId79"/>
    <p:sldId id="668" r:id="rId80"/>
    <p:sldId id="674" r:id="rId81"/>
    <p:sldId id="675" r:id="rId82"/>
    <p:sldId id="676" r:id="rId83"/>
    <p:sldId id="677" r:id="rId84"/>
    <p:sldId id="719" r:id="rId85"/>
    <p:sldId id="720" r:id="rId86"/>
    <p:sldId id="721" r:id="rId87"/>
    <p:sldId id="722" r:id="rId88"/>
    <p:sldId id="723" r:id="rId89"/>
    <p:sldId id="724" r:id="rId90"/>
    <p:sldId id="725" r:id="rId91"/>
    <p:sldId id="726" r:id="rId92"/>
    <p:sldId id="727" r:id="rId93"/>
    <p:sldId id="728" r:id="rId94"/>
    <p:sldId id="729" r:id="rId95"/>
    <p:sldId id="730" r:id="rId96"/>
    <p:sldId id="731" r:id="rId97"/>
    <p:sldId id="732" r:id="rId98"/>
    <p:sldId id="733" r:id="rId99"/>
    <p:sldId id="734" r:id="rId100"/>
    <p:sldId id="735" r:id="rId101"/>
    <p:sldId id="736" r:id="rId102"/>
    <p:sldId id="737" r:id="rId103"/>
    <p:sldId id="738" r:id="rId104"/>
    <p:sldId id="739" r:id="rId105"/>
    <p:sldId id="962" r:id="rId106"/>
    <p:sldId id="963" r:id="rId107"/>
    <p:sldId id="964" r:id="rId108"/>
    <p:sldId id="740" r:id="rId109"/>
    <p:sldId id="741" r:id="rId110"/>
    <p:sldId id="965" r:id="rId111"/>
    <p:sldId id="742" r:id="rId112"/>
    <p:sldId id="743" r:id="rId113"/>
    <p:sldId id="744" r:id="rId114"/>
    <p:sldId id="745" r:id="rId115"/>
    <p:sldId id="746" r:id="rId116"/>
    <p:sldId id="747" r:id="rId117"/>
    <p:sldId id="748" r:id="rId118"/>
    <p:sldId id="749" r:id="rId119"/>
    <p:sldId id="750" r:id="rId120"/>
    <p:sldId id="751" r:id="rId121"/>
    <p:sldId id="752" r:id="rId122"/>
    <p:sldId id="753" r:id="rId123"/>
    <p:sldId id="754" r:id="rId124"/>
    <p:sldId id="755" r:id="rId125"/>
    <p:sldId id="966" r:id="rId126"/>
    <p:sldId id="967" r:id="rId127"/>
    <p:sldId id="968" r:id="rId128"/>
    <p:sldId id="969" r:id="rId129"/>
    <p:sldId id="970" r:id="rId130"/>
    <p:sldId id="971" r:id="rId131"/>
    <p:sldId id="972" r:id="rId132"/>
    <p:sldId id="973" r:id="rId133"/>
    <p:sldId id="975" r:id="rId134"/>
    <p:sldId id="976" r:id="rId135"/>
    <p:sldId id="974" r:id="rId136"/>
  </p:sldIdLst>
  <p:sldSz cx="9144000" cy="6858000" type="screen4x3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Cai" initials="C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297"/>
        <p:guide pos="290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260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unix</a:t>
            </a:r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的区别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1.png"/><Relationship Id="rId4" Type="http://schemas.openxmlformats.org/officeDocument/2006/relationships/tags" Target="../tags/tag77.xml"/><Relationship Id="rId3" Type="http://schemas.openxmlformats.org/officeDocument/2006/relationships/image" Target="../media/image11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2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4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5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36.xml"/><Relationship Id="rId7" Type="http://schemas.openxmlformats.org/officeDocument/2006/relationships/image" Target="../media/image16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6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5.png"/><Relationship Id="rId12" Type="http://schemas.openxmlformats.org/officeDocument/2006/relationships/tags" Target="../tags/tag42.xml"/><Relationship Id="rId11" Type="http://schemas.openxmlformats.org/officeDocument/2006/relationships/image" Target="../media/image6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8.png"/><Relationship Id="rId5" Type="http://schemas.openxmlformats.org/officeDocument/2006/relationships/tags" Target="../tags/tag45.xml"/><Relationship Id="rId4" Type="http://schemas.openxmlformats.org/officeDocument/2006/relationships/image" Target="../media/image7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0.png"/><Relationship Id="rId2" Type="http://schemas.openxmlformats.org/officeDocument/2006/relationships/tags" Target="../tags/tag64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9144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9144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9144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9144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14789" y="273050"/>
            <a:ext cx="8712041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5304452" y="4933186"/>
            <a:ext cx="3622376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8" y="0"/>
            <a:ext cx="9144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9144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35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6321812" y="4917233"/>
            <a:ext cx="2822188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3535204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9144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9144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537457" y="5905492"/>
            <a:ext cx="2610830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2382" y="5971592"/>
            <a:ext cx="2608970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2737007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6406993" y="15483"/>
            <a:ext cx="2737007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4228624" y="148417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2534087" y="2809615"/>
            <a:ext cx="51435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6173998" y="5327780"/>
            <a:ext cx="297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tags" Target="../tags/tag25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tags" Target="../tags/tag25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tags" Target="../tags/tag25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tags" Target="../tags/tag25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6.xml"/><Relationship Id="rId4" Type="http://schemas.openxmlformats.org/officeDocument/2006/relationships/image" Target="../media/image69.emf"/><Relationship Id="rId3" Type="http://schemas.openxmlformats.org/officeDocument/2006/relationships/oleObject" Target="../embeddings/oleObject1.bin"/><Relationship Id="rId2" Type="http://schemas.openxmlformats.org/officeDocument/2006/relationships/tags" Target="../tags/tag255.xml"/><Relationship Id="rId1" Type="http://schemas.openxmlformats.org/officeDocument/2006/relationships/tags" Target="../tags/tag25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8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8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tags" Target="../tags/tag25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7.xml"/><Relationship Id="rId1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26.png"/><Relationship Id="rId1" Type="http://schemas.openxmlformats.org/officeDocument/2006/relationships/tags" Target="../tags/tag1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8.xml"/><Relationship Id="rId4" Type="http://schemas.openxmlformats.org/officeDocument/2006/relationships/image" Target="../media/image28.png"/><Relationship Id="rId3" Type="http://schemas.openxmlformats.org/officeDocument/2006/relationships/tags" Target="../tags/tag177.xml"/><Relationship Id="rId2" Type="http://schemas.openxmlformats.org/officeDocument/2006/relationships/image" Target="../media/image27.png"/><Relationship Id="rId1" Type="http://schemas.openxmlformats.org/officeDocument/2006/relationships/tags" Target="../tags/tag17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82.xml"/><Relationship Id="rId6" Type="http://schemas.openxmlformats.org/officeDocument/2006/relationships/image" Target="../media/image31.png"/><Relationship Id="rId5" Type="http://schemas.openxmlformats.org/officeDocument/2006/relationships/tags" Target="../tags/tag181.xml"/><Relationship Id="rId4" Type="http://schemas.openxmlformats.org/officeDocument/2006/relationships/image" Target="../media/image30.png"/><Relationship Id="rId3" Type="http://schemas.openxmlformats.org/officeDocument/2006/relationships/tags" Target="../tags/tag180.xml"/><Relationship Id="rId2" Type="http://schemas.openxmlformats.org/officeDocument/2006/relationships/image" Target="../media/image29.png"/><Relationship Id="rId1" Type="http://schemas.openxmlformats.org/officeDocument/2006/relationships/tags" Target="../tags/tag179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5.xml"/><Relationship Id="rId4" Type="http://schemas.openxmlformats.org/officeDocument/2006/relationships/image" Target="../media/image33.png"/><Relationship Id="rId3" Type="http://schemas.openxmlformats.org/officeDocument/2006/relationships/tags" Target="../tags/tag184.xml"/><Relationship Id="rId2" Type="http://schemas.openxmlformats.org/officeDocument/2006/relationships/image" Target="../media/image32.png"/><Relationship Id="rId1" Type="http://schemas.openxmlformats.org/officeDocument/2006/relationships/tags" Target="../tags/tag18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7.xml"/><Relationship Id="rId2" Type="http://schemas.openxmlformats.org/officeDocument/2006/relationships/image" Target="../media/image34.png"/><Relationship Id="rId1" Type="http://schemas.openxmlformats.org/officeDocument/2006/relationships/tags" Target="../tags/tag18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0.xml"/><Relationship Id="rId4" Type="http://schemas.openxmlformats.org/officeDocument/2006/relationships/image" Target="../media/image36.png"/><Relationship Id="rId3" Type="http://schemas.openxmlformats.org/officeDocument/2006/relationships/tags" Target="../tags/tag189.xml"/><Relationship Id="rId2" Type="http://schemas.openxmlformats.org/officeDocument/2006/relationships/image" Target="../media/image35.png"/><Relationship Id="rId1" Type="http://schemas.openxmlformats.org/officeDocument/2006/relationships/tags" Target="../tags/tag18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image" Target="../media/image19.png"/><Relationship Id="rId1" Type="http://schemas.openxmlformats.org/officeDocument/2006/relationships/tags" Target="../tags/tag1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3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2.xml"/><Relationship Id="rId4" Type="http://schemas.openxmlformats.org/officeDocument/2006/relationships/image" Target="../media/image19.png"/><Relationship Id="rId3" Type="http://schemas.openxmlformats.org/officeDocument/2006/relationships/tags" Target="../tags/tag151.xml"/><Relationship Id="rId2" Type="http://schemas.openxmlformats.org/officeDocument/2006/relationships/image" Target="../media/image20.png"/><Relationship Id="rId1" Type="http://schemas.openxmlformats.org/officeDocument/2006/relationships/tags" Target="../tags/tag1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6.xml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8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9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0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tags" Target="../tags/tag212.xml"/><Relationship Id="rId2" Type="http://schemas.openxmlformats.org/officeDocument/2006/relationships/image" Target="../media/image44.png"/><Relationship Id="rId1" Type="http://schemas.openxmlformats.org/officeDocument/2006/relationships/tags" Target="../tags/tag2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4.xml"/><Relationship Id="rId2" Type="http://schemas.openxmlformats.org/officeDocument/2006/relationships/image" Target="../media/image21.png"/><Relationship Id="rId1" Type="http://schemas.openxmlformats.org/officeDocument/2006/relationships/tags" Target="../tags/tag15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7.xml"/><Relationship Id="rId1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1.xml"/><Relationship Id="rId2" Type="http://schemas.openxmlformats.org/officeDocument/2006/relationships/image" Target="../media/image47.png"/><Relationship Id="rId1" Type="http://schemas.openxmlformats.org/officeDocument/2006/relationships/tags" Target="../tags/tag2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4.xml"/><Relationship Id="rId1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6.xml"/><Relationship Id="rId1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7.xml"/><Relationship Id="rId1" Type="http://schemas.openxmlformats.org/officeDocument/2006/relationships/hyperlink" Target="http://www.edu.c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8.xml"/><Relationship Id="rId1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1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1.xml"/><Relationship Id="rId1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9.xml"/><Relationship Id="rId2" Type="http://schemas.openxmlformats.org/officeDocument/2006/relationships/image" Target="../media/image23.png"/><Relationship Id="rId1" Type="http://schemas.openxmlformats.org/officeDocument/2006/relationships/tags" Target="../tags/tag15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Web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11" name="副标题 10"/>
          <p:cNvSpPr/>
          <p:nvPr>
            <p:ph type="subTitle"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——Web</a:t>
            </a:r>
            <a:r>
              <a:rPr lang="zh-CN" altLang="en-US"/>
              <a:t>前端开发技术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蔡树彬</a:t>
            </a:r>
            <a:endParaRPr lang="zh-CN" altLang="en-US"/>
          </a:p>
        </p:txBody>
      </p:sp>
      <p:sp>
        <p:nvSpPr>
          <p:cNvPr id="13" name="文本占位符 4"/>
          <p:cNvSpPr>
            <a:spLocks noGrp="1"/>
          </p:cNvSpPr>
          <p:nvPr/>
        </p:nvSpPr>
        <p:spPr>
          <a:xfrm>
            <a:off x="4572000" y="4490846"/>
            <a:ext cx="1037319" cy="4747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0000" tIns="46800" rIns="90000" bIns="46800" rtlCol="0" anchor="ctr">
            <a:normAutofit/>
          </a:bodyPr>
          <a:lstStyle>
            <a:lvl1pPr mar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34290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207135" algn="l"/>
              </a:tabLst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68580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02870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37160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2024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被玩坏的搜索</a:t>
            </a:r>
            <a:r>
              <a:rPr lang="en-US" altLang="zh-CN"/>
              <a:t>/</a:t>
            </a:r>
            <a:r>
              <a:t>反搜和</a:t>
            </a:r>
            <a:r>
              <a:rPr lang="en-US" altLang="zh-CN"/>
              <a:t>SEO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&lt;meta name="robots" contect="信息参数"&gt; </a:t>
            </a:r>
            <a:endParaRPr lang="zh-CN" altLang="en-US" sz="1600"/>
          </a:p>
          <a:p>
            <a:pPr lvl="1"/>
            <a:r>
              <a:rPr sz="1600"/>
              <a:t>参数包括</a:t>
            </a:r>
            <a:r>
              <a:rPr lang="en-US" altLang="zh-CN" sz="1600"/>
              <a:t>:</a:t>
            </a:r>
            <a:r>
              <a:rPr sz="1600"/>
              <a:t>默认值</a:t>
            </a:r>
            <a:r>
              <a:rPr lang="en-US" altLang="zh-CN" sz="1600"/>
              <a:t>all</a:t>
            </a:r>
            <a:r>
              <a:rPr sz="1600"/>
              <a:t>、</a:t>
            </a:r>
            <a:r>
              <a:rPr lang="en-US" altLang="zh-CN" sz="1600"/>
              <a:t>index</a:t>
            </a:r>
            <a:r>
              <a:rPr sz="1600"/>
              <a:t>、</a:t>
            </a:r>
            <a:r>
              <a:rPr lang="en-US" altLang="zh-CN" sz="1600"/>
              <a:t>follow</a:t>
            </a:r>
            <a:r>
              <a:rPr sz="1600"/>
              <a:t>、</a:t>
            </a:r>
            <a:r>
              <a:rPr lang="en-US" altLang="zh-CN" sz="1600"/>
              <a:t>noindex</a:t>
            </a:r>
            <a:r>
              <a:rPr sz="1600"/>
              <a:t>、</a:t>
            </a:r>
            <a:r>
              <a:rPr lang="en-US" altLang="zh-CN" sz="1600"/>
              <a:t>nofollow</a:t>
            </a:r>
            <a:r>
              <a:rPr sz="1600"/>
              <a:t>、</a:t>
            </a:r>
            <a:r>
              <a:rPr lang="en-US" altLang="zh-CN" sz="1600"/>
              <a:t>none</a:t>
            </a:r>
            <a:endParaRPr lang="en-US" altLang="zh-CN" sz="1600"/>
          </a:p>
          <a:p>
            <a:pPr lvl="0"/>
            <a:endParaRPr sz="1600"/>
          </a:p>
          <a:p>
            <a:pPr lvl="0"/>
            <a:r>
              <a:rPr sz="1600"/>
              <a:t>三月爬虫季</a:t>
            </a:r>
            <a:endParaRPr sz="1600"/>
          </a:p>
          <a:p>
            <a:pPr lvl="0"/>
            <a:r>
              <a:rPr sz="1600"/>
              <a:t>反爬</a:t>
            </a:r>
            <a:endParaRPr sz="1600"/>
          </a:p>
          <a:p>
            <a:pPr lvl="0"/>
            <a:endParaRPr sz="1600"/>
          </a:p>
          <a:p>
            <a:pPr lvl="0"/>
            <a:r>
              <a:rPr lang="en-US" altLang="zh-CN" sz="1600"/>
              <a:t>keywords</a:t>
            </a:r>
            <a:r>
              <a:rPr sz="1600"/>
              <a:t>、</a:t>
            </a:r>
            <a:r>
              <a:rPr lang="en-US" altLang="zh-CN" sz="1600"/>
              <a:t>description</a:t>
            </a:r>
            <a:r>
              <a:rPr sz="1600"/>
              <a:t>、</a:t>
            </a:r>
            <a:r>
              <a:rPr lang="en-US" altLang="zh-CN" sz="1600"/>
              <a:t>SEO</a:t>
            </a:r>
            <a:r>
              <a:rPr sz="1600"/>
              <a:t>和广告</a:t>
            </a:r>
            <a:endParaRPr sz="1600"/>
          </a:p>
          <a:p>
            <a:pPr lvl="0"/>
            <a:endParaRPr sz="1600"/>
          </a:p>
          <a:p>
            <a:pPr lvl="0"/>
            <a:r>
              <a:rPr lang="en-US" altLang="zh-CN" sz="1600"/>
              <a:t>&lt;meta name=”viewport” content=”width=device-width,initial-scale=1.0”&gt;</a:t>
            </a:r>
            <a:endParaRPr lang="en-US" altLang="zh-CN" sz="1600"/>
          </a:p>
          <a:p>
            <a:pPr lvl="1"/>
            <a:r>
              <a:rPr sz="1600"/>
              <a:t>视口，是指浏览器窗口内的内容区域</a:t>
            </a:r>
            <a:endParaRPr sz="1600"/>
          </a:p>
          <a:p>
            <a:pPr lvl="1"/>
            <a:r>
              <a:rPr sz="1600"/>
              <a:t>移动设备上的显示问题</a:t>
            </a:r>
            <a:r>
              <a:rPr lang="en-US" altLang="zh-CN" sz="1600"/>
              <a:t> -&gt; </a:t>
            </a:r>
            <a:r>
              <a:rPr sz="1600"/>
              <a:t>响应式设计</a:t>
            </a:r>
            <a:endParaRPr sz="1600"/>
          </a:p>
        </p:txBody>
      </p:sp>
    </p:spTree>
    <p:custDataLst>
      <p:tags r:id="rId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表格嵌套 </a:t>
            </a:r>
            <a:endParaRPr lang="zh-CN" altLang="en-US" dirty="0" smtClean="0"/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52776"/>
            <a:ext cx="8534400" cy="1456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800" dirty="0"/>
              <a:t>通常情况下，使用表格嵌套时，表格不宜过多使用，否则会降低网站访问速度。表格嵌套一般采用在单元格内嵌套表格。</a:t>
            </a:r>
            <a:endParaRPr lang="zh-CN" altLang="zh-CN" sz="1800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90800" y="3200400"/>
            <a:ext cx="4351338" cy="232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表格嵌套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语法</a:t>
            </a:r>
            <a:endParaRPr lang="zh-CN" altLang="en-US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03575" y="1657350"/>
            <a:ext cx="3024188" cy="37719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/>
          <a:lstStyle/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&lt;table&gt;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kern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…</a:t>
            </a:r>
            <a:r>
              <a:rPr lang="zh-CN" altLang="en-US" sz="1800" kern="0" dirty="0">
                <a:solidFill>
                  <a:srgbClr val="FF0000"/>
                </a:solidFill>
                <a:latin typeface="+mn-lt"/>
                <a:ea typeface="+mn-ea"/>
              </a:rPr>
              <a:t>          </a:t>
            </a:r>
            <a:endParaRPr lang="zh-CN" altLang="en-US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u="sng" kern="0" dirty="0">
                <a:solidFill>
                  <a:srgbClr val="FF0000"/>
                </a:solidFill>
                <a:latin typeface="+mn-lt"/>
                <a:ea typeface="+mn-ea"/>
              </a:rPr>
              <a:t>&lt;td&gt;</a:t>
            </a:r>
            <a:endParaRPr lang="en-US" altLang="zh-CN" sz="1800" u="sng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    &lt;table&gt;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   &lt;/table&gt;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u="sng" kern="0" dirty="0">
                <a:solidFill>
                  <a:srgbClr val="FF0000"/>
                </a:solidFill>
                <a:latin typeface="+mn-lt"/>
                <a:ea typeface="+mn-ea"/>
              </a:rPr>
              <a:t>&lt;/td&gt;</a:t>
            </a:r>
            <a:endParaRPr lang="en-US" altLang="zh-CN" sz="1800" u="sng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&lt;/table&gt;</a:t>
            </a: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grpSp>
        <p:nvGrpSpPr>
          <p:cNvPr id="6" name="Group 20"/>
          <p:cNvGrpSpPr/>
          <p:nvPr/>
        </p:nvGrpSpPr>
        <p:grpSpPr bwMode="auto">
          <a:xfrm>
            <a:off x="5638800" y="3200400"/>
            <a:ext cx="3238500" cy="1419225"/>
            <a:chOff x="3470" y="2523"/>
            <a:chExt cx="2040" cy="680"/>
          </a:xfrm>
        </p:grpSpPr>
        <p:sp>
          <p:nvSpPr>
            <p:cNvPr id="7" name="AutoShape 18"/>
            <p:cNvSpPr/>
            <p:nvPr/>
          </p:nvSpPr>
          <p:spPr bwMode="gray">
            <a:xfrm>
              <a:off x="3470" y="2523"/>
              <a:ext cx="499" cy="453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4830" y="2614"/>
              <a:ext cx="680" cy="589"/>
            </a:xfrm>
            <a:prstGeom prst="wedgeRoundRectCallout">
              <a:avLst>
                <a:gd name="adj1" fmla="val -155736"/>
                <a:gd name="adj2" fmla="val -19269"/>
                <a:gd name="adj3" fmla="val 16667"/>
              </a:avLst>
            </a:prstGeom>
            <a:solidFill>
              <a:srgbClr val="3333FF"/>
            </a:solidFill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ea typeface="黑体" panose="02010609060101010101" charset="-122"/>
                </a:rPr>
                <a:t>单元格内</a:t>
              </a:r>
              <a:r>
                <a:rPr lang="zh-CN" altLang="en-US" dirty="0">
                  <a:solidFill>
                    <a:schemeClr val="bg1"/>
                  </a:solidFill>
                  <a:ea typeface="黑体" panose="02010609060101010101" charset="-122"/>
                </a:rPr>
                <a:t>嵌表</a:t>
              </a:r>
              <a:r>
                <a:rPr lang="en-US" altLang="zh-CN" dirty="0">
                  <a:solidFill>
                    <a:schemeClr val="bg1"/>
                  </a:solidFill>
                  <a:ea typeface="黑体" panose="02010609060101010101" charset="-122"/>
                </a:rPr>
                <a:t>2</a:t>
              </a:r>
              <a:endParaRPr lang="en-US" altLang="zh-CN" dirty="0">
                <a:solidFill>
                  <a:schemeClr val="bg1"/>
                </a:solidFill>
                <a:ea typeface="黑体" panose="02010609060101010101" charset="-122"/>
              </a:endParaRPr>
            </a:p>
          </p:txBody>
        </p:sp>
      </p:grpSp>
      <p:grpSp>
        <p:nvGrpSpPr>
          <p:cNvPr id="9" name="Group 26"/>
          <p:cNvGrpSpPr/>
          <p:nvPr/>
        </p:nvGrpSpPr>
        <p:grpSpPr bwMode="auto">
          <a:xfrm>
            <a:off x="990600" y="1828800"/>
            <a:ext cx="1828800" cy="3371850"/>
            <a:chOff x="158" y="808"/>
            <a:chExt cx="1678" cy="3076"/>
          </a:xfrm>
        </p:grpSpPr>
        <p:sp>
          <p:nvSpPr>
            <p:cNvPr id="10" name="AutoShape 24"/>
            <p:cNvSpPr/>
            <p:nvPr/>
          </p:nvSpPr>
          <p:spPr bwMode="gray">
            <a:xfrm>
              <a:off x="1437" y="808"/>
              <a:ext cx="399" cy="3076"/>
            </a:xfrm>
            <a:prstGeom prst="leftBrace">
              <a:avLst>
                <a:gd name="adj1" fmla="val 24624"/>
                <a:gd name="adj2" fmla="val 49698"/>
              </a:avLst>
            </a:prstGeom>
            <a:noFill/>
            <a:ln w="38100">
              <a:solidFill>
                <a:srgbClr val="CC0000"/>
              </a:solidFill>
              <a:rou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11" name="AutoShape 25"/>
            <p:cNvSpPr>
              <a:spLocks noChangeArrowheads="1"/>
            </p:cNvSpPr>
            <p:nvPr/>
          </p:nvSpPr>
          <p:spPr bwMode="gray">
            <a:xfrm>
              <a:off x="158" y="1752"/>
              <a:ext cx="680" cy="589"/>
            </a:xfrm>
            <a:prstGeom prst="wedgeRoundRectCallout">
              <a:avLst>
                <a:gd name="adj1" fmla="val 94704"/>
                <a:gd name="adj2" fmla="val 18083"/>
                <a:gd name="adj3" fmla="val 16667"/>
              </a:avLst>
            </a:prstGeom>
            <a:solidFill>
              <a:srgbClr val="3333FF"/>
            </a:solidFill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ea typeface="黑体" panose="02010609060101010101" charset="-122"/>
                </a:rPr>
                <a:t>表</a:t>
              </a:r>
              <a:r>
                <a:rPr lang="en-US" altLang="zh-CN" dirty="0">
                  <a:solidFill>
                    <a:schemeClr val="bg1"/>
                  </a:solidFill>
                  <a:ea typeface="黑体" panose="02010609060101010101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表单概述</a:t>
            </a:r>
            <a:endParaRPr lang="zh-CN" altLang="en-US" dirty="0" smtClean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196975"/>
            <a:ext cx="8292465" cy="5135880"/>
          </a:xfrm>
        </p:spPr>
        <p:txBody>
          <a:bodyPr>
            <a:normAutofit lnSpcReduction="20000"/>
          </a:bodyPr>
          <a:lstStyle/>
          <a:p>
            <a:pPr marL="0" indent="457200">
              <a:buNone/>
            </a:pPr>
            <a:r>
              <a:rPr lang="zh-CN" altLang="zh-CN" sz="1400" dirty="0" smtClean="0"/>
              <a:t>表</a:t>
            </a:r>
            <a:r>
              <a:rPr lang="zh-CN" altLang="zh-CN" sz="1400" dirty="0"/>
              <a:t>单是较为复杂的网页组件，包含表单控件，如文本框、按钮、复选框、范围选择器或颜色选择器控件等。用户可以与这些表单控件进行交互，提供数据，然后将数据发送到服务器进行进一步处理（例如返回搜索或计算的结果）。</a:t>
            </a:r>
            <a:endParaRPr lang="zh-CN" altLang="zh-CN" sz="1400" dirty="0"/>
          </a:p>
          <a:p>
            <a:pPr marL="0" indent="457200">
              <a:buNone/>
            </a:pPr>
            <a:r>
              <a:rPr lang="en-US" altLang="zh-CN" sz="1400" dirty="0" smtClean="0"/>
              <a:t>表单从form元素开始，控件放在其中。大多数控件由input元素表示，该元素默认提供文本控件。要为控件添加标签，</a:t>
            </a:r>
            <a:r>
              <a:rPr sz="1400" dirty="0" smtClean="0"/>
              <a:t>可以</a:t>
            </a:r>
            <a:r>
              <a:rPr lang="en-US" altLang="zh-CN" sz="1400" dirty="0" smtClean="0"/>
              <a:t>使用label元素；标签文本和控件本身放在label元素内。</a:t>
            </a:r>
            <a:endParaRPr lang="en-US" altLang="zh-CN" sz="1400" dirty="0" smtClean="0"/>
          </a:p>
          <a:p>
            <a:pPr marL="0" indent="457200">
              <a:buNone/>
            </a:pPr>
            <a:r>
              <a:rPr lang="en-US" altLang="zh-CN" sz="1400" dirty="0" smtClean="0"/>
              <a:t>表单的每个部分都被视为一个段落，通常使用p元素与其他部分分隔。</a:t>
            </a:r>
            <a:endParaRPr lang="en-US" altLang="zh-CN" sz="1400" dirty="0" smtClean="0"/>
          </a:p>
          <a:p>
            <a:pPr marL="0" indent="457200">
              <a:buNone/>
            </a:pPr>
            <a:r>
              <a:rPr lang="en-US" altLang="zh-CN" sz="1400" dirty="0" smtClean="0"/>
              <a:t>下面是如何询问客户姓名的示例：</a:t>
            </a:r>
            <a:endParaRPr lang="en-US" altLang="zh-CN" dirty="0" smtClean="0"/>
          </a:p>
          <a:p>
            <a:pPr marL="0" indent="457200">
              <a:buNone/>
            </a:pPr>
            <a:endParaRPr lang="en-US" altLang="zh-CN" dirty="0" smtClean="0"/>
          </a:p>
          <a:p>
            <a:pPr marL="0" indent="457200">
              <a:buNone/>
            </a:pPr>
            <a:endParaRPr dirty="0"/>
          </a:p>
          <a:p>
            <a:pPr marL="0" indent="457200">
              <a:buNone/>
            </a:pPr>
            <a:endParaRPr dirty="0"/>
          </a:p>
          <a:p>
            <a:pPr marL="0" indent="457200">
              <a:buNone/>
            </a:pPr>
            <a:endParaRPr dirty="0"/>
          </a:p>
          <a:p>
            <a:pPr marL="0" indent="457200">
              <a:buNone/>
            </a:pPr>
            <a:endParaRPr dirty="0"/>
          </a:p>
          <a:p>
            <a:pPr marL="0" indent="457200">
              <a:buNone/>
            </a:pPr>
            <a:endParaRPr dirty="0"/>
          </a:p>
          <a:p>
            <a:pPr marL="0" indent="457200">
              <a:buNone/>
            </a:pPr>
            <a:endParaRPr dirty="0"/>
          </a:p>
          <a:p>
            <a:pPr marL="0" indent="457200">
              <a:buNone/>
            </a:pP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330" y="3669665"/>
            <a:ext cx="6210935" cy="130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一个例子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8765" y="1096010"/>
            <a:ext cx="8685530" cy="528193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表单与服务器通信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400"/>
              <a:t>表单提交通过多种方式暴露给服务器，最常见的是HTTP GET或POST请求。为了指定使用的具体方法，在method属性中进行指定。要指定</a:t>
            </a:r>
            <a:r>
              <a:rPr sz="1400">
                <a:sym typeface="+mn-ea"/>
              </a:rPr>
              <a:t>表单数据的编码方式</a:t>
            </a:r>
            <a:r>
              <a:rPr lang="zh-CN" altLang="en-US" sz="1400"/>
              <a:t>，需要使用enctype属性。并使用action属性指定将处理提交数据的服务的URL。</a:t>
            </a:r>
            <a:endParaRPr lang="zh-CN" altLang="en-US" sz="1400"/>
          </a:p>
          <a:p>
            <a:r>
              <a:rPr lang="zh-CN" altLang="en-US" sz="1400"/>
              <a:t>对于每个要提交的表单控件，必须给出一个名称，以便在提交中引用该数据。多个控件可以具有相同的名称。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5225" y="2578100"/>
            <a:ext cx="7192010" cy="415734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客户端表单验证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sz="1600" b="1">
                <a:solidFill>
                  <a:srgbClr val="FF0000"/>
                </a:solidFill>
                <a:sym typeface="+mn-ea"/>
              </a:rPr>
              <a:t>凡输入，必校验</a:t>
            </a:r>
            <a:endParaRPr sz="1600" b="1" dirty="0">
              <a:solidFill>
                <a:srgbClr val="FF0000"/>
              </a:solidFill>
            </a:endParaRPr>
          </a:p>
          <a:p>
            <a:r>
              <a:rPr lang="zh-CN" altLang="en-US" sz="1600"/>
              <a:t>最简单的校验是required属性，可以在input元素上指定，表明在给出值之前不提交表单。</a:t>
            </a:r>
            <a:endParaRPr lang="zh-CN" altLang="en-US" sz="1600"/>
          </a:p>
          <a:p>
            <a:r>
              <a:rPr lang="zh-CN" altLang="en-US" sz="1600"/>
              <a:t>还可以使用maxlength属性来限制输入的长度。</a:t>
            </a:r>
            <a:endParaRPr lang="zh-CN" altLang="en-US" sz="1600"/>
          </a:p>
          <a:p>
            <a:pPr algn="l">
              <a:buClrTx/>
              <a:buSzTx/>
            </a:pPr>
            <a:r>
              <a:rPr lang="zh-CN" altLang="en-US" sz="1600"/>
              <a:t>可以使用autocomplete属性自动填充表单控件来帮助用户，而不是每次都让用户重新输入他们的信息。</a:t>
            </a:r>
            <a:endParaRPr lang="zh-CN" altLang="en-US" sz="1600"/>
          </a:p>
          <a:p>
            <a:pPr algn="l">
              <a:buClrTx/>
              <a:buSzTx/>
            </a:pPr>
            <a:endParaRPr lang="zh-CN" altLang="en-US" sz="1600"/>
          </a:p>
          <a:p>
            <a:pPr algn="l">
              <a:buClrTx/>
              <a:buSzTx/>
            </a:pPr>
            <a:endParaRPr lang="zh-CN" altLang="en-US" sz="1600"/>
          </a:p>
          <a:p>
            <a:pPr algn="l">
              <a:buClrTx/>
              <a:buSzTx/>
            </a:pPr>
            <a:r>
              <a:rPr lang="zh-CN" altLang="en-US" sz="1600"/>
              <a:t>当然，还有后面的</a:t>
            </a:r>
            <a:r>
              <a:rPr lang="en-US" altLang="zh-CN" sz="1600"/>
              <a:t>js</a:t>
            </a:r>
            <a:r>
              <a:rPr sz="1600"/>
              <a:t>代码校验</a:t>
            </a:r>
            <a:endParaRPr sz="1600"/>
          </a:p>
          <a:p>
            <a:pPr algn="l">
              <a:buClrTx/>
              <a:buSzTx/>
            </a:pPr>
            <a:r>
              <a:rPr lang="en-US" altLang="zh-CN" sz="1600"/>
              <a:t>hidden</a:t>
            </a:r>
            <a:r>
              <a:rPr sz="1600"/>
              <a:t>控件的自动填充属性只能是给定详值。（不允许设置开关）</a:t>
            </a:r>
            <a:endParaRPr lang="zh-CN" altLang="en-US" sz="1600"/>
          </a:p>
          <a:p>
            <a:pPr algn="l">
              <a:buClrTx/>
              <a:buSzTx/>
            </a:pPr>
            <a:endParaRPr lang="zh-CN" altLang="en-US" sz="1600"/>
          </a:p>
          <a:p>
            <a:pPr algn="l">
              <a:buClrTx/>
              <a:buSzTx/>
            </a:pPr>
            <a:r>
              <a:rPr lang="zh-CN" altLang="en-US" sz="1600"/>
              <a:t>那为什么还有</a:t>
            </a:r>
            <a:r>
              <a:rPr lang="en-US" altLang="zh-CN" sz="1600"/>
              <a:t>novildate</a:t>
            </a:r>
            <a:r>
              <a:rPr sz="1600"/>
              <a:t>属性？</a:t>
            </a:r>
            <a:r>
              <a:rPr lang="zh-CN" altLang="en-US" sz="1600"/>
              <a:t>什么时候使用</a:t>
            </a:r>
            <a:r>
              <a:rPr sz="1600"/>
              <a:t>？</a:t>
            </a:r>
            <a:endParaRPr sz="1600"/>
          </a:p>
          <a:p>
            <a:pPr algn="l">
              <a:buClrTx/>
              <a:buSzTx/>
            </a:pPr>
            <a:endParaRPr lang="zh-CN" altLang="en-US" sz="1600"/>
          </a:p>
          <a:p>
            <a:pPr algn="l">
              <a:buClrTx/>
              <a:buSzTx/>
            </a:pPr>
            <a:endParaRPr lang="zh-CN" altLang="en-US" sz="1600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940" y="3360420"/>
            <a:ext cx="791210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517525" y="415686"/>
            <a:ext cx="7761288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表单另外的例子</a:t>
            </a:r>
            <a:endParaRPr lang="zh-CN" altLang="en-US" dirty="0" smtClean="0"/>
          </a:p>
        </p:txBody>
      </p:sp>
      <p:sp>
        <p:nvSpPr>
          <p:cNvPr id="3" name="矩形 2"/>
          <p:cNvSpPr/>
          <p:nvPr/>
        </p:nvSpPr>
        <p:spPr>
          <a:xfrm>
            <a:off x="421005" y="1096010"/>
            <a:ext cx="830262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&lt;body&gt;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&lt;form name="form1" method="post" action="</a:t>
            </a:r>
            <a:r>
              <a:rPr lang="en-US" altLang="zh-CN" sz="1600" dirty="0" err="1" smtClean="0"/>
              <a:t>form_action.jsp</a:t>
            </a:r>
            <a:r>
              <a:rPr lang="en-US" altLang="zh-CN" sz="1600" dirty="0" smtClean="0"/>
              <a:t>" </a:t>
            </a:r>
            <a:r>
              <a:rPr lang="en-US" altLang="zh-CN" sz="1600" dirty="0" err="1" smtClean="0"/>
              <a:t>enctype</a:t>
            </a:r>
            <a:r>
              <a:rPr lang="en-US" altLang="zh-CN" sz="1600" dirty="0" smtClean="0"/>
              <a:t>="text/plain"&gt;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&lt;h3&gt;</a:t>
            </a:r>
            <a:r>
              <a:rPr lang="zh-CN" altLang="en-US" sz="1600" dirty="0" smtClean="0"/>
              <a:t>输入课程成绩</a:t>
            </a:r>
            <a:r>
              <a:rPr lang="en-US" altLang="zh-CN" sz="1600" dirty="0" smtClean="0"/>
              <a:t>&lt;/h3&gt;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  姓名</a:t>
            </a:r>
            <a:r>
              <a:rPr lang="en-US" altLang="zh-CN" sz="1600" dirty="0" smtClean="0"/>
              <a:t>:&lt;input type="text"/&gt;&lt;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  高等数学</a:t>
            </a:r>
            <a:r>
              <a:rPr lang="en-US" altLang="zh-CN" sz="1600" dirty="0" smtClean="0"/>
              <a:t>:&lt;input type="text" size="15"/&gt;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  大学物理</a:t>
            </a:r>
            <a:r>
              <a:rPr lang="en-US" altLang="zh-CN" sz="1600" dirty="0" smtClean="0"/>
              <a:t>:&lt;input type="text" size="15"/&gt;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/&gt;&lt;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&lt;input type="submit" value="</a:t>
            </a:r>
            <a:r>
              <a:rPr lang="zh-CN" altLang="en-US" sz="1600" dirty="0" smtClean="0"/>
              <a:t>成绩提交</a:t>
            </a:r>
            <a:r>
              <a:rPr lang="en-US" altLang="zh-CN" sz="1600" dirty="0" smtClean="0"/>
              <a:t>"/&gt;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&lt;input type="reset" value="</a:t>
            </a:r>
            <a:r>
              <a:rPr lang="zh-CN" altLang="en-US" sz="1600" dirty="0" smtClean="0"/>
              <a:t>成绩重置</a:t>
            </a:r>
            <a:r>
              <a:rPr lang="en-US" altLang="zh-CN" sz="1600" dirty="0" smtClean="0"/>
              <a:t>"/&gt;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&lt;/form&gt;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&lt;/body&gt;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endParaRPr lang="en-US" altLang="zh-CN" sz="1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 t="31767"/>
          <a:stretch>
            <a:fillRect/>
          </a:stretch>
        </p:blipFill>
        <p:spPr bwMode="auto">
          <a:xfrm>
            <a:off x="2388235" y="4255135"/>
            <a:ext cx="5440045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374015"/>
            <a:ext cx="7761288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表单标记</a:t>
            </a:r>
            <a:endParaRPr lang="zh-CN" altLang="en-US" dirty="0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74675" y="1195705"/>
            <a:ext cx="7573645" cy="4466590"/>
          </a:xfrm>
        </p:spPr>
        <p:txBody>
          <a:bodyPr>
            <a:noAutofit/>
          </a:bodyPr>
          <a:lstStyle/>
          <a:p>
            <a:pPr marL="381000" indent="-38100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name/id:  </a:t>
            </a:r>
            <a:r>
              <a:rPr lang="zh-CN" altLang="en-US" sz="1600" b="0" dirty="0" smtClean="0"/>
              <a:t>给定表单名称，表单命名之后就可以用脚本语言</a:t>
            </a:r>
            <a:r>
              <a:rPr lang="en-US" altLang="zh-CN" sz="1600" b="0" dirty="0" smtClean="0"/>
              <a:t>(</a:t>
            </a:r>
            <a:r>
              <a:rPr lang="zh-CN" altLang="en-US" sz="1600" b="0" dirty="0" smtClean="0"/>
              <a:t>如</a:t>
            </a:r>
            <a:r>
              <a:rPr lang="en-US" altLang="zh-CN" sz="1600" dirty="0" smtClean="0"/>
              <a:t>JavaScript</a:t>
            </a:r>
            <a:r>
              <a:rPr lang="en-US" altLang="zh-CN" sz="1600" b="0" dirty="0" smtClean="0"/>
              <a:t>)</a:t>
            </a:r>
            <a:r>
              <a:rPr lang="zh-CN" altLang="en-US" sz="1600" b="0" dirty="0" smtClean="0"/>
              <a:t>对它进行控制。</a:t>
            </a: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/>
              <a:t>action:</a:t>
            </a:r>
            <a:r>
              <a:rPr lang="zh-CN" altLang="en-US" sz="1600" b="0" dirty="0" smtClean="0"/>
              <a:t>指定处理表单信息的服务器端应用程序。</a:t>
            </a: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/>
              <a:t>method:</a:t>
            </a:r>
            <a:r>
              <a:rPr lang="zh-CN" altLang="en-US" sz="1600" b="0" dirty="0" smtClean="0"/>
              <a:t>用于指定表单处理表单数据方法，</a:t>
            </a:r>
            <a:r>
              <a:rPr lang="en-US" altLang="zh-CN" sz="1600" b="0" dirty="0" smtClean="0"/>
              <a:t>method</a:t>
            </a:r>
            <a:r>
              <a:rPr lang="zh-CN" altLang="en-US" sz="1600" b="0" dirty="0" smtClean="0"/>
              <a:t>的值（</a:t>
            </a:r>
            <a:r>
              <a:rPr lang="en-US" altLang="zh-CN" sz="1600" b="0" dirty="0" smtClean="0"/>
              <a:t>get</a:t>
            </a:r>
            <a:r>
              <a:rPr lang="zh-CN" altLang="en-US" sz="1600" b="0" dirty="0" smtClean="0"/>
              <a:t>、</a:t>
            </a:r>
            <a:r>
              <a:rPr lang="en-US" altLang="zh-CN" sz="1600" b="0" dirty="0" smtClean="0"/>
              <a:t>post</a:t>
            </a:r>
            <a:r>
              <a:rPr lang="zh-CN" altLang="en-US" sz="1600" b="0" dirty="0" smtClean="0"/>
              <a:t>，默认</a:t>
            </a:r>
            <a:r>
              <a:rPr lang="en-US" altLang="zh-CN" sz="1600" b="0" dirty="0" smtClean="0"/>
              <a:t>get</a:t>
            </a:r>
            <a:r>
              <a:rPr lang="zh-CN" altLang="en-US" sz="1600" b="0" dirty="0" smtClean="0"/>
              <a:t>）。</a:t>
            </a: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600" b="0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dirty="0" err="1" smtClean="0"/>
              <a:t>enctype</a:t>
            </a:r>
            <a:r>
              <a:rPr lang="en-US" altLang="zh-CN" sz="1600" dirty="0" smtClean="0"/>
              <a:t>:</a:t>
            </a:r>
            <a:r>
              <a:rPr lang="zh-CN" altLang="en-US" sz="1600" b="0" dirty="0" smtClean="0"/>
              <a:t>规定表单数据在发送到服务器之前进行编码。有几种取值，分别如如下 ：</a:t>
            </a:r>
            <a:endParaRPr lang="zh-CN" altLang="en-US" sz="1600" b="0" dirty="0" smtClean="0"/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application/x-www-form-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urlencoded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在发送前编码所有字符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默认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multipart/form-data(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不对字符编码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text/plain(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空格转换为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“+”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加号，但不对特殊字符编码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0" y="2823845"/>
            <a:ext cx="127000" cy="276860"/>
          </a:xfrm>
          <a:prstGeom prst="rect">
            <a:avLst/>
          </a:prstGeom>
          <a:solidFill>
            <a:srgbClr val="F9F9F9"/>
          </a:solidFill>
          <a:ln w="9525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表单控件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800">
                <a:sym typeface="+mn-ea"/>
              </a:rPr>
              <a:t>&lt;form&gt;</a:t>
            </a:r>
            <a:r>
              <a:rPr altLang="zh-CN" sz="1800">
                <a:sym typeface="+mn-ea"/>
              </a:rPr>
              <a:t>元素可以包含若干表单控件元素。</a:t>
            </a:r>
            <a:endParaRPr lang="en-US" altLang="zh-CN" sz="1800" dirty="0"/>
          </a:p>
          <a:p>
            <a:endParaRPr lang="en-US" altLang="zh-CN" sz="1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64210" y="1757045"/>
          <a:ext cx="3697605" cy="37802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39850"/>
                <a:gridCol w="2357755"/>
              </a:tblGrid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solidFill>
                            <a:schemeClr val="tx1"/>
                          </a:solidFill>
                        </a:rPr>
                        <a:t>类型</a:t>
                      </a:r>
                      <a:endParaRPr lang="en-US" sz="1500" kern="100" dirty="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zh-CN" sz="1500" kern="100" dirty="0">
                          <a:solidFill>
                            <a:schemeClr val="tx1"/>
                          </a:solidFill>
                        </a:rPr>
                        <a:t>代码及说明</a:t>
                      </a:r>
                      <a:endParaRPr lang="en-US" sz="1500" kern="100" dirty="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单行文本域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type=“text”&gt;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单选按钮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type=“radio”&gt;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复选框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type=“checkbox”&gt;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rgbClr val="FF0000"/>
                          </a:solidFill>
                        </a:rPr>
                        <a:t>下拉列表</a:t>
                      </a:r>
                      <a:endParaRPr lang="zh-CN" sz="1500" kern="100">
                        <a:solidFill>
                          <a:srgbClr val="FF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rgbClr val="FF0000"/>
                          </a:solidFill>
                        </a:rPr>
                        <a:t>&lt;select&gt;&lt;option&gt;</a:t>
                      </a:r>
                      <a:endParaRPr lang="en-US" sz="1500" kern="100">
                        <a:solidFill>
                          <a:srgbClr val="FF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密码框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b-NO" sz="1500" kern="100">
                          <a:solidFill>
                            <a:schemeClr val="tx1"/>
                          </a:solidFill>
                        </a:rPr>
                        <a:t>&lt;input type=“password”&gt;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提交按钮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type=“submit”&gt;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重置按钮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b-NO" sz="1500" kern="100">
                          <a:solidFill>
                            <a:schemeClr val="tx1"/>
                          </a:solidFill>
                        </a:rPr>
                        <a:t>&lt;input type=“reset”&gt;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普通按钮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type=“button”&gt;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rgbClr val="FF0000"/>
                          </a:solidFill>
                        </a:rPr>
                        <a:t>滚动文本框</a:t>
                      </a:r>
                      <a:endParaRPr lang="zh-CN" sz="1500" kern="100">
                        <a:solidFill>
                          <a:srgbClr val="FF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rgbClr val="FF0000"/>
                          </a:solidFill>
                        </a:rPr>
                        <a:t>&lt;textarea&gt;</a:t>
                      </a:r>
                      <a:endParaRPr lang="en-US" sz="1500" kern="100">
                        <a:solidFill>
                          <a:srgbClr val="FF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图像按钮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type=“image”&gt;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隐藏域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b-NO" sz="1500" kern="100">
                          <a:solidFill>
                            <a:schemeClr val="tx1"/>
                          </a:solidFill>
                        </a:rPr>
                        <a:t>&lt;input type=“hidden”&gt;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文件域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tx1"/>
                          </a:solidFill>
                        </a:rPr>
                        <a:t>&lt;input type=“file”&gt;</a:t>
                      </a:r>
                      <a:endParaRPr lang="en-US" sz="1500" kern="100" dirty="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</a:tbl>
          </a:graphicData>
        </a:graphic>
      </p:graphicFrame>
      <p:graphicFrame>
        <p:nvGraphicFramePr>
          <p:cNvPr id="7" name="Table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702810" y="1654175"/>
          <a:ext cx="4034790" cy="439801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262380"/>
                <a:gridCol w="2772410"/>
              </a:tblGrid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solidFill>
                            <a:schemeClr val="tx1"/>
                          </a:solidFill>
                        </a:rPr>
                        <a:t>类型</a:t>
                      </a:r>
                      <a:endParaRPr lang="en-US" sz="1500" kern="100" dirty="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zh-CN" sz="1500" kern="100" dirty="0">
                          <a:solidFill>
                            <a:schemeClr val="tx1"/>
                          </a:solidFill>
                        </a:rPr>
                        <a:t>代码及说明</a:t>
                      </a:r>
                      <a:endParaRPr lang="en-US" sz="1500" kern="100" dirty="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500" kern="10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zh-CN" altLang="en-US" sz="1500" kern="100">
                          <a:solidFill>
                            <a:schemeClr val="tx1"/>
                          </a:solidFill>
                        </a:rPr>
                        <a:t>地址</a:t>
                      </a:r>
                      <a:endParaRPr lang="zh-CN" alt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type=“email”&gt;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500" kern="10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zh-CN" altLang="en-US" sz="1500" kern="100">
                          <a:solidFill>
                            <a:schemeClr val="tx1"/>
                          </a:solidFill>
                        </a:rPr>
                        <a:t>地址</a:t>
                      </a:r>
                      <a:endParaRPr lang="zh-CN" alt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type=“url”&gt;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数值类型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type=“number”&gt;</a:t>
                      </a:r>
                      <a:endParaRPr lang="en-US" sz="1500" kern="10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max</a:t>
                      </a:r>
                      <a:r>
                        <a:rPr lang="zh-CN" altLang="en-US" sz="1500" kern="100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500" kern="100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min</a:t>
                      </a:r>
                      <a:r>
                        <a:rPr lang="zh-CN" altLang="en-US" sz="1500" kern="100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500" kern="100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step</a:t>
                      </a:r>
                      <a:r>
                        <a:rPr lang="zh-CN" altLang="en-US" sz="1500" kern="100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altLang="zh-CN" sz="1500" kern="100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value</a:t>
                      </a:r>
                      <a:endParaRPr lang="zh-CN" alt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数值范围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ym typeface="+mn-ea"/>
                        </a:rPr>
                        <a:t>&lt;input type=“range”&gt;</a:t>
                      </a:r>
                      <a:endParaRPr lang="en-US" sz="1500" kern="10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与数值类型的外观差异</a:t>
                      </a:r>
                      <a:endParaRPr lang="zh-CN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日期选择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b-NO" sz="1500" kern="100">
                          <a:solidFill>
                            <a:schemeClr val="tx1"/>
                          </a:solidFill>
                        </a:rPr>
                        <a:t>&lt;input type=“</a:t>
                      </a:r>
                      <a:r>
                        <a:rPr lang="en-US" altLang="nb-NO" sz="1500" kern="100">
                          <a:solidFill>
                            <a:schemeClr val="tx1"/>
                          </a:solidFill>
                        </a:rPr>
                        <a:t>date</a:t>
                      </a:r>
                      <a:r>
                        <a:rPr lang="nb-NO" sz="1500" kern="100">
                          <a:solidFill>
                            <a:schemeClr val="tx1"/>
                          </a:solidFill>
                        </a:rPr>
                        <a:t>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月份</a:t>
                      </a:r>
                      <a:r>
                        <a:rPr lang="zh-CN" sz="1500" kern="100">
                          <a:sym typeface="+mn-ea"/>
                        </a:rPr>
                        <a:t>选择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type=“month”&gt;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周选择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b-NO" sz="1500" kern="100">
                          <a:solidFill>
                            <a:schemeClr val="tx1"/>
                          </a:solidFill>
                        </a:rPr>
                        <a:t>&lt;input type=“</a:t>
                      </a:r>
                      <a:r>
                        <a:rPr lang="en-US" altLang="nb-NO" sz="1500" kern="100">
                          <a:solidFill>
                            <a:schemeClr val="tx1"/>
                          </a:solidFill>
                        </a:rPr>
                        <a:t>week</a:t>
                      </a:r>
                      <a:r>
                        <a:rPr lang="nb-NO" sz="1500" kern="100">
                          <a:solidFill>
                            <a:schemeClr val="tx1"/>
                          </a:solidFill>
                        </a:rPr>
                        <a:t>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时间选择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olidFill>
                            <a:schemeClr val="tx1"/>
                          </a:solidFill>
                        </a:rPr>
                        <a:t>&lt;input type=“time”&gt;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500" kern="100">
                          <a:solidFill>
                            <a:schemeClr val="tx1"/>
                          </a:solidFill>
                        </a:rPr>
                        <a:t>UTC</a:t>
                      </a:r>
                      <a:r>
                        <a:rPr lang="zh-CN" sz="1500" kern="100">
                          <a:sym typeface="+mn-ea"/>
                        </a:rPr>
                        <a:t>时间选择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ym typeface="+mn-ea"/>
                        </a:rPr>
                        <a:t>&lt;input type=“datetime”&gt;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500" kern="100">
                          <a:sym typeface="+mn-ea"/>
                        </a:rPr>
                        <a:t>当地</a:t>
                      </a:r>
                      <a:r>
                        <a:rPr lang="zh-CN" sz="1500" kern="100">
                          <a:sym typeface="+mn-ea"/>
                        </a:rPr>
                        <a:t>时间选择</a:t>
                      </a:r>
                      <a:endParaRPr lang="zh-CN" alt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sym typeface="+mn-ea"/>
                        </a:rPr>
                        <a:t>&lt;input type=“datetime-local”&gt;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96526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搜索框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b-NO" sz="1500" kern="100">
                          <a:solidFill>
                            <a:schemeClr val="tx1"/>
                          </a:solidFill>
                        </a:rPr>
                        <a:t>&lt;input type=“</a:t>
                      </a:r>
                      <a:r>
                        <a:rPr lang="en-US" altLang="nb-NO" sz="1500" kern="100">
                          <a:solidFill>
                            <a:schemeClr val="tx1"/>
                          </a:solidFill>
                        </a:rPr>
                        <a:t>search</a:t>
                      </a:r>
                      <a:r>
                        <a:rPr lang="nb-NO" sz="1500" kern="100">
                          <a:solidFill>
                            <a:schemeClr val="tx1"/>
                          </a:solidFill>
                        </a:rPr>
                        <a:t>”&gt;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solidFill>
                            <a:schemeClr val="tx1"/>
                          </a:solidFill>
                        </a:rPr>
                        <a:t>电话号码</a:t>
                      </a:r>
                      <a:endParaRPr 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tx1"/>
                          </a:solidFill>
                        </a:rPr>
                        <a:t>&lt;input type=“tel”&gt;</a:t>
                      </a:r>
                      <a:endParaRPr lang="en-US" sz="1500" kern="100" dirty="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  <a:tr h="287201"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kern="100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颜色</a:t>
                      </a:r>
                      <a:endParaRPr lang="zh-CN" altLang="en-US" sz="1500" kern="10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  <a:tc>
                  <a:txBody>
                    <a:bodyPr/>
                    <a:p>
                      <a:pPr algn="just">
                        <a:spcAft>
                          <a:spcPts val="0"/>
                        </a:spcAft>
                        <a:buNone/>
                      </a:pPr>
                      <a:r>
                        <a:rPr lang="en-US" sz="1500" kern="100" dirty="0">
                          <a:sym typeface="+mn-ea"/>
                        </a:rPr>
                        <a:t>&lt;input type=“color”&gt;</a:t>
                      </a:r>
                      <a:endParaRPr lang="en-US" altLang="en-US" sz="1500" kern="100" dirty="0">
                        <a:solidFill>
                          <a:schemeClr val="tx1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1433" marR="51433" marT="0" marB="0"/>
                </a:tc>
              </a:tr>
            </a:tbl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24785" y="5811520"/>
          <a:ext cx="956310" cy="69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956310" imgH="696595" progId="Package">
                  <p:embed/>
                </p:oleObj>
              </mc:Choice>
              <mc:Fallback>
                <p:oleObj name="" r:id="rId3" imgW="956310" imgH="69659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4785" y="5811520"/>
                        <a:ext cx="956310" cy="69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24576"/>
            <a:ext cx="7761288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定义域和域标题</a:t>
            </a:r>
            <a:endParaRPr lang="zh-CN" altLang="en-US" dirty="0" smtClean="0"/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16276"/>
            <a:ext cx="8534399" cy="38754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/>
              <a:t>利用</a:t>
            </a:r>
            <a:r>
              <a:rPr lang="en-US" altLang="zh-CN" sz="1800" dirty="0" smtClean="0"/>
              <a:t>&lt;</a:t>
            </a:r>
            <a:r>
              <a:rPr lang="en-US" altLang="zh-CN" sz="1800" dirty="0" err="1" smtClean="0"/>
              <a:t>fieldset</a:t>
            </a:r>
            <a:r>
              <a:rPr lang="en-US" altLang="zh-CN" sz="1800" dirty="0" smtClean="0"/>
              <a:t>&gt; &lt;/</a:t>
            </a:r>
            <a:r>
              <a:rPr lang="en-US" altLang="zh-CN" sz="1800" dirty="0" err="1" smtClean="0"/>
              <a:t>fieldset</a:t>
            </a:r>
            <a:r>
              <a:rPr lang="en-US" altLang="zh-CN" sz="1800" dirty="0" smtClean="0"/>
              <a:t>&gt;</a:t>
            </a:r>
            <a:r>
              <a:rPr lang="zh-CN" altLang="en-US" sz="1800" dirty="0" smtClean="0"/>
              <a:t>域标记可将表单内的相关元素进行分组。</a:t>
            </a:r>
            <a:endParaRPr lang="zh-CN" altLang="en-US" sz="1800" dirty="0" smtClean="0"/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/>
              <a:t>当一组表单元素放到</a:t>
            </a:r>
            <a:r>
              <a:rPr lang="en-US" altLang="zh-CN" sz="1800" dirty="0" err="1" smtClean="0"/>
              <a:t>fieldset</a:t>
            </a:r>
            <a:r>
              <a:rPr lang="zh-CN" altLang="en-US" sz="1800" dirty="0" smtClean="0"/>
              <a:t>标记内时，浏览器会以特殊方式来显示它们，它们可能有特殊的边界、</a:t>
            </a:r>
            <a:r>
              <a:rPr lang="en-US" altLang="zh-CN" sz="1800" dirty="0" smtClean="0"/>
              <a:t>3D</a:t>
            </a:r>
            <a:r>
              <a:rPr lang="zh-CN" altLang="en-US" sz="1800" dirty="0" smtClean="0"/>
              <a:t>效果，或者可创建一个子表单来处理这些元素。</a:t>
            </a:r>
            <a:endParaRPr lang="zh-CN" altLang="en-US" sz="1800" dirty="0" smtClean="0"/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&lt;legend&gt; &lt;/legend&gt;</a:t>
            </a:r>
            <a:r>
              <a:rPr lang="zh-CN" altLang="en-US" sz="1800" dirty="0" smtClean="0"/>
              <a:t>标记定义域标题。</a:t>
            </a:r>
            <a:endParaRPr lang="zh-CN" altLang="en-US" sz="1000" dirty="0" smtClean="0"/>
          </a:p>
          <a:p>
            <a:pPr>
              <a:lnSpc>
                <a:spcPct val="9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基本语法	</a:t>
            </a:r>
            <a:endParaRPr lang="zh-CN" altLang="en-US" sz="1800" dirty="0" smtClean="0"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&lt;form&gt;</a:t>
            </a:r>
            <a:endParaRPr lang="en-US" altLang="zh-CN" sz="1800" dirty="0" smtClean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&lt;</a:t>
            </a:r>
            <a:r>
              <a:rPr lang="en-US" altLang="zh-CN" sz="1800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fieldset</a:t>
            </a: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   &lt;legend align=“left | center | right”&gt;</a:t>
            </a:r>
            <a:r>
              <a:rPr lang="zh-CN" altLang="en-US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域标题</a:t>
            </a: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&lt;/legend&gt;</a:t>
            </a:r>
            <a:endParaRPr lang="en-US" altLang="zh-CN" sz="1800" dirty="0" smtClean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         &lt;input name="" type="radio" value="" checked&gt;</a:t>
            </a:r>
            <a:endParaRPr lang="en-US" altLang="zh-CN" sz="1800" dirty="0" smtClean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    ……</a:t>
            </a:r>
            <a:endParaRPr lang="en-US" altLang="zh-CN" sz="1800" dirty="0" smtClean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&lt;/</a:t>
            </a:r>
            <a:r>
              <a:rPr lang="en-US" altLang="zh-CN" sz="1800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fieldset</a:t>
            </a: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>
              <a:lnSpc>
                <a:spcPts val="15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&lt;/form&gt;</a:t>
            </a:r>
            <a:endParaRPr lang="en-US" altLang="zh-CN" sz="1800" dirty="0" smtClean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http-equiv</a:t>
            </a:r>
            <a:r>
              <a:t>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400"/>
              <a:t>expires</a:t>
            </a:r>
            <a:endParaRPr lang="en-US" altLang="zh-CN" sz="1400"/>
          </a:p>
          <a:p>
            <a:pPr lvl="1"/>
            <a:r>
              <a:rPr sz="1400"/>
              <a:t>缓存过期时间，如果过期，必须到服务器上重新下载。使用</a:t>
            </a:r>
            <a:r>
              <a:rPr lang="en-US" altLang="zh-CN" sz="1400"/>
              <a:t>GMT</a:t>
            </a:r>
            <a:r>
              <a:rPr sz="1400"/>
              <a:t>（格林威治</a:t>
            </a:r>
            <a:r>
              <a:rPr lang="en-US" altLang="zh-CN" sz="1400"/>
              <a:t>/Greenwich</a:t>
            </a:r>
            <a:r>
              <a:rPr sz="1400"/>
              <a:t>标准时间</a:t>
            </a:r>
            <a:r>
              <a:rPr lang="en-US" altLang="zh-CN" sz="1400"/>
              <a:t>MeanTime</a:t>
            </a:r>
            <a:r>
              <a:rPr sz="1400"/>
              <a:t>；北京（东</a:t>
            </a:r>
            <a:r>
              <a:rPr lang="en-US" altLang="zh-CN" sz="1400"/>
              <a:t>8</a:t>
            </a:r>
            <a:r>
              <a:rPr sz="1400"/>
              <a:t>）</a:t>
            </a:r>
            <a:r>
              <a:rPr lang="en-US" altLang="zh-CN" sz="1400"/>
              <a:t>-8</a:t>
            </a:r>
            <a:r>
              <a:rPr sz="1400"/>
              <a:t>）</a:t>
            </a:r>
            <a:endParaRPr sz="1400"/>
          </a:p>
          <a:p>
            <a:pPr lvl="1"/>
            <a:r>
              <a:rPr lang="en-US" altLang="zh-CN" sz="1400"/>
              <a:t>&lt;meta http-equiv=”expires” content=”Tue, 14 Sep 2021 14:30:00 GMT”&gt;</a:t>
            </a:r>
            <a:endParaRPr lang="en-US" altLang="zh-CN" sz="1400"/>
          </a:p>
          <a:p>
            <a:pPr lvl="1"/>
            <a:r>
              <a:rPr lang="en-US" altLang="zh-CN" sz="1400"/>
              <a:t>UTC</a:t>
            </a:r>
            <a:r>
              <a:rPr sz="1400"/>
              <a:t>，</a:t>
            </a:r>
            <a:r>
              <a:rPr lang="en-US" altLang="zh-CN" sz="1400"/>
              <a:t>1967</a:t>
            </a:r>
            <a:r>
              <a:rPr sz="1400"/>
              <a:t>年的国际计量大会13th General Conference of Weights and Measures (CGPM)</a:t>
            </a:r>
            <a:r>
              <a:rPr lang="en-US" altLang="zh-CN" sz="1400"/>
              <a:t>/</a:t>
            </a:r>
            <a:r>
              <a:rPr lang="en-US" altLang="zh-CN" sz="1400">
                <a:sym typeface="+mn-ea"/>
              </a:rPr>
              <a:t>“Conférence Générale des Poids et Mesures”</a:t>
            </a:r>
            <a:r>
              <a:rPr sz="1400">
                <a:sym typeface="+mn-ea"/>
              </a:rPr>
              <a:t>，巴黎，确定秒</a:t>
            </a:r>
            <a:endParaRPr lang="en-US" altLang="zh-CN" sz="1400"/>
          </a:p>
          <a:p>
            <a:pPr lvl="0"/>
            <a:r>
              <a:rPr lang="en-US" altLang="zh-CN" sz="1400"/>
              <a:t>refresh</a:t>
            </a:r>
            <a:endParaRPr lang="en-US" altLang="zh-CN" sz="1400"/>
          </a:p>
          <a:p>
            <a:pPr lvl="1"/>
            <a:r>
              <a:rPr sz="1400"/>
              <a:t>刷新</a:t>
            </a:r>
            <a:r>
              <a:rPr lang="en-US" altLang="zh-CN" sz="1400"/>
              <a:t>or</a:t>
            </a:r>
            <a:r>
              <a:rPr sz="1400"/>
              <a:t>重定向</a:t>
            </a:r>
            <a:endParaRPr sz="1400"/>
          </a:p>
          <a:p>
            <a:pPr lvl="1"/>
            <a:r>
              <a:rPr lang="en-US" altLang="zh-CN" sz="1400"/>
              <a:t>&lt;meta http_equiv=“refresh” content=”5; url=http://www1.szu.edu.cn/”&gt;</a:t>
            </a:r>
            <a:endParaRPr lang="en-US" altLang="zh-CN" sz="1400"/>
          </a:p>
          <a:p>
            <a:pPr lvl="1"/>
            <a:endParaRPr lang="en-US" altLang="zh-CN"/>
          </a:p>
          <a:p>
            <a:pPr lvl="0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定义域和域标题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endParaRPr lang="zh-CN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t="27617"/>
          <a:stretch>
            <a:fillRect/>
          </a:stretch>
        </p:blipFill>
        <p:spPr bwMode="auto">
          <a:xfrm>
            <a:off x="2166620" y="4536440"/>
            <a:ext cx="6562725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04800" y="1134110"/>
            <a:ext cx="8534400" cy="36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&lt;form&gt;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&lt;</a:t>
            </a:r>
            <a:r>
              <a:rPr lang="en-US" altLang="zh-CN" b="0" dirty="0" err="1" smtClean="0"/>
              <a:t>fieldset</a:t>
            </a:r>
            <a:r>
              <a:rPr lang="en-US" altLang="zh-CN" b="0" dirty="0" smtClean="0"/>
              <a:t>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  &lt;legend align="center"&gt;</a:t>
            </a:r>
            <a:r>
              <a:rPr lang="zh-CN" altLang="en-US" b="0" dirty="0" smtClean="0"/>
              <a:t>基本信息</a:t>
            </a:r>
            <a:r>
              <a:rPr lang="en-US" altLang="zh-CN" b="0" dirty="0" smtClean="0"/>
              <a:t>&lt;/legend&gt;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b="0" dirty="0" smtClean="0"/>
              <a:t>    姓名</a:t>
            </a:r>
            <a:r>
              <a:rPr lang="en-US" altLang="zh-CN" b="0" dirty="0" smtClean="0"/>
              <a:t>: &lt;input name="name" type="text"&gt;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b="0" dirty="0" smtClean="0"/>
              <a:t>    性别</a:t>
            </a:r>
            <a:r>
              <a:rPr lang="en-US" altLang="zh-CN" b="0" dirty="0" smtClean="0"/>
              <a:t>: &lt;input name="sex" type="text"&gt;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&lt;/</a:t>
            </a:r>
            <a:r>
              <a:rPr lang="en-US" altLang="zh-CN" b="0" dirty="0" err="1" smtClean="0"/>
              <a:t>fieldset</a:t>
            </a:r>
            <a:r>
              <a:rPr lang="en-US" altLang="zh-CN" b="0" dirty="0" smtClean="0"/>
              <a:t>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&lt;</a:t>
            </a:r>
            <a:r>
              <a:rPr lang="en-US" altLang="zh-CN" b="0" dirty="0" err="1" smtClean="0"/>
              <a:t>fieldset</a:t>
            </a:r>
            <a:r>
              <a:rPr lang="en-US" altLang="zh-CN" b="0" dirty="0" smtClean="0"/>
              <a:t>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  &lt;legend align="center"&gt;</a:t>
            </a:r>
            <a:r>
              <a:rPr lang="zh-CN" altLang="en-US" b="0" dirty="0" smtClean="0"/>
              <a:t>其他信息</a:t>
            </a:r>
            <a:r>
              <a:rPr lang="en-US" altLang="zh-CN" b="0" dirty="0" smtClean="0"/>
              <a:t>&lt;/legend&gt;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b="0" dirty="0" smtClean="0"/>
              <a:t>    身高</a:t>
            </a:r>
            <a:r>
              <a:rPr lang="en-US" altLang="zh-CN" b="0" dirty="0" smtClean="0"/>
              <a:t>: &lt;input name="height" type="text"&gt;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b="0" dirty="0" smtClean="0"/>
              <a:t>    体重</a:t>
            </a:r>
            <a:r>
              <a:rPr lang="en-US" altLang="zh-CN" b="0" dirty="0" smtClean="0"/>
              <a:t>: &lt;input name="</a:t>
            </a:r>
            <a:r>
              <a:rPr lang="en-US" altLang="zh-CN" b="0" dirty="0" err="1" smtClean="0"/>
              <a:t>weight"type</a:t>
            </a:r>
            <a:r>
              <a:rPr lang="en-US" altLang="zh-CN" b="0" dirty="0" smtClean="0"/>
              <a:t>="text"&gt;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  &lt;/</a:t>
            </a:r>
            <a:r>
              <a:rPr lang="en-US" altLang="zh-CN" b="0" dirty="0" err="1" smtClean="0"/>
              <a:t>fieldset</a:t>
            </a:r>
            <a:r>
              <a:rPr lang="en-US" altLang="zh-CN" b="0" dirty="0" smtClean="0"/>
              <a:t>&gt;</a:t>
            </a:r>
            <a:endParaRPr lang="en-US" altLang="zh-CN" b="0" dirty="0" smtClean="0"/>
          </a:p>
          <a:p>
            <a:pPr marL="357505" indent="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/>
              <a:t>&lt;/form&gt;</a:t>
            </a:r>
            <a:endParaRPr lang="en-US" altLang="zh-CN" b="0" dirty="0" smtClean="0"/>
          </a:p>
          <a:p>
            <a:pPr indent="0" fontAlgn="auto">
              <a:lnSpc>
                <a:spcPct val="100000"/>
              </a:lnSpc>
              <a:spcBef>
                <a:spcPts val="0"/>
              </a:spcBef>
            </a:pPr>
            <a:endParaRPr lang="en-US" altLang="zh-CN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表</a:t>
            </a:r>
            <a:r>
              <a:rPr lang="zh-CN" altLang="zh-CN" dirty="0"/>
              <a:t>单信息输入</a:t>
            </a:r>
            <a:endParaRPr lang="zh-CN" altLang="en-US" dirty="0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185545"/>
            <a:ext cx="8509000" cy="1295400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       </a:t>
            </a:r>
            <a:r>
              <a:rPr lang="zh-CN" altLang="en-US" sz="1600" dirty="0" smtClean="0">
                <a:latin typeface="+mj-ea"/>
                <a:ea typeface="+mj-ea"/>
              </a:rPr>
              <a:t>表单的主要功能是为用户提供输入信息的接口，将输入信息发送请求到服务器并等待服务器响应。</a:t>
            </a:r>
            <a:endParaRPr lang="zh-CN" altLang="en-US" sz="1600" dirty="0" smtClean="0">
              <a:latin typeface="+mj-ea"/>
              <a:ea typeface="+mj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&lt;form&gt;&lt;input name="" type=" "    &gt;&lt;/form&gt;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9546" name="Group 9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02285" y="2781300"/>
          <a:ext cx="8229600" cy="23304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52525"/>
                <a:gridCol w="2635250"/>
                <a:gridCol w="4441825"/>
              </a:tblGrid>
              <a:tr h="3416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值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元素的名称。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type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text |password |</a:t>
                      </a:r>
                      <a:endParaRPr kumimoji="0" lang="en-US" altLang="zh-CN" sz="14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checkbox |radio |image |submit |reset |button |file |hidden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规定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元素的类型。</a:t>
                      </a:r>
                      <a:endParaRPr kumimoji="0" lang="zh-CN" altLang="en-US" sz="15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为单行文本输入框，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password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为密码输入框，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checkbox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为复选框，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radio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为单选按钮，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image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为图像按钮，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submit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为提交按钮，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reset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为重置按钮，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button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为普通按钮，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file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为文件选择框，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hidden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为隐藏框。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单行文本输入框、密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码框文本框</a:t>
            </a:r>
            <a:endParaRPr lang="zh-CN" altLang="en-US" sz="18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377825" y="1428115"/>
            <a:ext cx="8493125" cy="4572635"/>
          </a:xfrm>
        </p:spPr>
        <p:txBody>
          <a:bodyPr>
            <a:normAutofit lnSpcReduction="20000"/>
          </a:bodyPr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&lt;input name="" </a:t>
            </a:r>
            <a:r>
              <a:rPr lang="en-US" altLang="zh-CN" sz="1800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type="text"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 size="" value="“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readonly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&lt;input  name=</a:t>
            </a:r>
            <a:r>
              <a:rPr lang="en-US" altLang="zh-CN" sz="1800" dirty="0" smtClean="0">
                <a:solidFill>
                  <a:srgbClr val="FF0000"/>
                </a:solidFill>
              </a:rPr>
              <a:t>" “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type="password"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  size=""&gt;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0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注：</a:t>
            </a:r>
            <a:r>
              <a:rPr lang="en-US" altLang="zh-CN" sz="1600" dirty="0" err="1" smtClean="0">
                <a:solidFill>
                  <a:schemeClr val="tx1"/>
                </a:solidFill>
                <a:latin typeface="+mj-ea"/>
              </a:rPr>
              <a:t>maxlength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：设置单行输入框</a:t>
            </a:r>
            <a:r>
              <a:rPr lang="zh-CN" altLang="en-US" sz="1600" u="sng" dirty="0" smtClean="0">
                <a:solidFill>
                  <a:schemeClr val="tx1"/>
                </a:solidFill>
                <a:latin typeface="+mj-ea"/>
              </a:rPr>
              <a:t>输入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的最大字符数；</a:t>
            </a:r>
            <a:endParaRPr lang="en-US" altLang="zh-CN" sz="1600" dirty="0" smtClean="0">
              <a:solidFill>
                <a:schemeClr val="tx1"/>
              </a:solidFill>
              <a:latin typeface="+mj-ea"/>
            </a:endParaRPr>
          </a:p>
          <a:p>
            <a:pPr marL="541655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020" algn="l"/>
              </a:tabLst>
            </a:pPr>
            <a:r>
              <a:rPr lang="en-US" altLang="zh-CN" sz="1600" dirty="0" smtClean="0">
                <a:solidFill>
                  <a:schemeClr val="tx1"/>
                </a:solidFill>
                <a:latin typeface="+mj-ea"/>
              </a:rPr>
              <a:t>size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：设置单行输入框可</a:t>
            </a:r>
            <a:r>
              <a:rPr lang="zh-CN" altLang="en-US" sz="1600" u="sng" dirty="0" smtClean="0">
                <a:solidFill>
                  <a:schemeClr val="tx1"/>
                </a:solidFill>
                <a:latin typeface="+mj-ea"/>
              </a:rPr>
              <a:t>显示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的最大字符数；</a:t>
            </a:r>
            <a:endParaRPr lang="en-US" altLang="zh-CN" sz="1600" dirty="0" smtClean="0">
              <a:solidFill>
                <a:schemeClr val="tx1"/>
              </a:solidFill>
              <a:latin typeface="+mj-ea"/>
            </a:endParaRPr>
          </a:p>
          <a:p>
            <a:pPr marL="541655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020" algn="l"/>
              </a:tabLst>
            </a:pPr>
            <a:r>
              <a:rPr lang="en-US" altLang="zh-CN" sz="1600" dirty="0" smtClean="0">
                <a:solidFill>
                  <a:schemeClr val="tx1"/>
                </a:solidFill>
                <a:latin typeface="+mj-ea"/>
              </a:rPr>
              <a:t>value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：文本框的值，指定输入框中</a:t>
            </a:r>
            <a:r>
              <a:rPr lang="zh-CN" altLang="en-US" sz="1600" u="sng" dirty="0" smtClean="0">
                <a:solidFill>
                  <a:schemeClr val="tx1"/>
                </a:solidFill>
                <a:latin typeface="+mj-ea"/>
              </a:rPr>
              <a:t>初始值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；</a:t>
            </a:r>
            <a:endParaRPr lang="en-US" altLang="zh-CN" sz="1600" dirty="0" smtClean="0">
              <a:solidFill>
                <a:schemeClr val="tx1"/>
              </a:solidFill>
              <a:latin typeface="+mj-ea"/>
            </a:endParaRPr>
          </a:p>
          <a:p>
            <a:pPr marL="541655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020" algn="l"/>
              </a:tabLst>
            </a:pPr>
            <a:r>
              <a:rPr lang="en-US" altLang="zh-CN" sz="1600" dirty="0" err="1" smtClean="0">
                <a:solidFill>
                  <a:schemeClr val="tx1"/>
                </a:solidFill>
                <a:latin typeface="+mj-ea"/>
              </a:rPr>
              <a:t>readonly</a:t>
            </a:r>
            <a:r>
              <a:rPr lang="en-US" altLang="zh-CN" sz="1600" dirty="0" smtClean="0">
                <a:solidFill>
                  <a:schemeClr val="tx1"/>
                </a:solidFill>
                <a:latin typeface="+mj-ea"/>
              </a:rPr>
              <a:t>: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只读</a:t>
            </a:r>
            <a:r>
              <a:rPr lang="en-US" altLang="zh-CN" sz="1600" dirty="0" smtClean="0">
                <a:solidFill>
                  <a:schemeClr val="tx1"/>
                </a:solidFill>
                <a:latin typeface="+mj-ea"/>
              </a:rPr>
              <a:t>,</a:t>
            </a:r>
            <a:r>
              <a:rPr lang="zh-CN" altLang="en-US" sz="1600" dirty="0" smtClean="0">
                <a:solidFill>
                  <a:schemeClr val="tx1"/>
                </a:solidFill>
                <a:latin typeface="+mj-ea"/>
              </a:rPr>
              <a:t>文本框不可编辑。</a:t>
            </a:r>
            <a:endParaRPr lang="en-US" altLang="zh-CN" sz="1600" dirty="0" smtClean="0">
              <a:solidFill>
                <a:schemeClr val="tx1"/>
              </a:solidFill>
              <a:latin typeface="+mj-ea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1600" dirty="0" smtClean="0">
                <a:solidFill>
                  <a:schemeClr val="tx1"/>
                </a:solidFill>
                <a:ea typeface="黑体" panose="02010609060101010101" charset="-122"/>
              </a:rPr>
              <a:t>     密码输入框与单行文本输入框的区别</a:t>
            </a:r>
            <a:endParaRPr lang="zh-CN" altLang="en-US" sz="1600" dirty="0" smtClean="0">
              <a:solidFill>
                <a:schemeClr val="tx1"/>
              </a:solidFill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1" y="517286"/>
            <a:ext cx="7761287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复选框</a:t>
            </a:r>
            <a:r>
              <a:rPr lang="zh-CN" altLang="en-US" dirty="0"/>
              <a:t>、单选按钮</a:t>
            </a:r>
            <a:endParaRPr lang="zh-CN" altLang="en-US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68145"/>
            <a:ext cx="8534400" cy="459867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&lt;input name="" type="checkbox" value="" checked&gt;</a:t>
            </a:r>
            <a:endParaRPr lang="en-US" altLang="zh-CN" dirty="0" smtClean="0">
              <a:latin typeface="+mj-ea"/>
            </a:endParaRPr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input name="" type="radio"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value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="" checked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indent="0">
              <a:buNone/>
            </a:pPr>
            <a:endParaRPr lang="zh-CN" altLang="en-US" dirty="0" smtClean="0">
              <a:latin typeface="+mj-ea"/>
            </a:endParaRPr>
          </a:p>
          <a:p>
            <a:pPr marL="0" lvl="1" indent="0">
              <a:buNone/>
            </a:pPr>
            <a:endParaRPr lang="zh-CN" altLang="en-US" sz="1600" dirty="0" smtClean="0">
              <a:latin typeface="+mj-ea"/>
            </a:endParaRPr>
          </a:p>
          <a:p>
            <a:pPr marL="0" lvl="1" indent="0">
              <a:buNone/>
            </a:pPr>
            <a:r>
              <a:rPr lang="zh-CN" altLang="en-US" sz="1600" dirty="0" smtClean="0">
                <a:latin typeface="+mj-ea"/>
              </a:rPr>
              <a:t>注：</a:t>
            </a:r>
            <a:r>
              <a:rPr lang="en-US" altLang="zh-CN" sz="1600" dirty="0" smtClean="0">
                <a:latin typeface="+mj-ea"/>
              </a:rPr>
              <a:t>checked</a:t>
            </a:r>
            <a:r>
              <a:rPr lang="zh-CN" altLang="en-US" sz="1600" dirty="0" smtClean="0">
                <a:latin typeface="+mj-ea"/>
              </a:rPr>
              <a:t>表示预选中。</a:t>
            </a:r>
            <a:endParaRPr lang="zh-CN" altLang="en-US" sz="1600" dirty="0" smtClean="0">
              <a:latin typeface="+mj-ea"/>
            </a:endParaRPr>
          </a:p>
          <a:p>
            <a:pPr marL="0" lvl="1" indent="0">
              <a:buNone/>
            </a:pPr>
            <a:r>
              <a:rPr lang="zh-CN" altLang="en-US" sz="1600" dirty="0" smtClean="0">
                <a:latin typeface="+mj-ea"/>
              </a:rPr>
              <a:t>每一个复选框</a:t>
            </a:r>
            <a:r>
              <a:rPr lang="en-US" altLang="zh-CN" sz="1600" dirty="0" smtClean="0">
                <a:latin typeface="+mj-ea"/>
              </a:rPr>
              <a:t>name</a:t>
            </a:r>
            <a:r>
              <a:rPr lang="zh-CN" altLang="en-US" sz="1600" dirty="0" smtClean="0">
                <a:latin typeface="+mj-ea"/>
              </a:rPr>
              <a:t>、</a:t>
            </a:r>
            <a:r>
              <a:rPr lang="en-US" altLang="zh-CN" sz="1600" dirty="0" smtClean="0">
                <a:latin typeface="+mj-ea"/>
              </a:rPr>
              <a:t>value</a:t>
            </a:r>
            <a:r>
              <a:rPr lang="zh-CN" altLang="en-US" sz="1600" dirty="0" smtClean="0">
                <a:latin typeface="+mj-ea"/>
              </a:rPr>
              <a:t>属性都是不同的。</a:t>
            </a:r>
            <a:endParaRPr lang="zh-CN" altLang="en-US" sz="1600" dirty="0" smtClean="0">
              <a:latin typeface="+mj-ea"/>
            </a:endParaRPr>
          </a:p>
          <a:p>
            <a:pPr marL="0" lvl="1" indent="0">
              <a:buNone/>
            </a:pPr>
            <a:r>
              <a:rPr lang="zh-CN" altLang="en-US" sz="1600" dirty="0" smtClean="0">
                <a:latin typeface="+mj-ea"/>
              </a:rPr>
              <a:t>每</a:t>
            </a:r>
            <a:r>
              <a:rPr lang="zh-CN" altLang="en-US" sz="1600" dirty="0">
                <a:latin typeface="+mj-ea"/>
              </a:rPr>
              <a:t>组单选按钮的</a:t>
            </a:r>
            <a:r>
              <a:rPr lang="en-US" altLang="zh-CN" sz="1600" dirty="0">
                <a:latin typeface="+mj-ea"/>
              </a:rPr>
              <a:t>name</a:t>
            </a:r>
            <a:r>
              <a:rPr lang="zh-CN" altLang="en-US" sz="1600" dirty="0">
                <a:latin typeface="+mj-ea"/>
              </a:rPr>
              <a:t>值必须相同，而</a:t>
            </a:r>
            <a:r>
              <a:rPr lang="en-US" altLang="zh-CN" sz="1600" dirty="0">
                <a:latin typeface="+mj-ea"/>
              </a:rPr>
              <a:t>value</a:t>
            </a:r>
            <a:r>
              <a:rPr lang="zh-CN" altLang="en-US" sz="1600" dirty="0">
                <a:latin typeface="+mj-ea"/>
              </a:rPr>
              <a:t>属性值必须不同</a:t>
            </a:r>
            <a:r>
              <a:rPr lang="zh-CN" altLang="en-US" sz="1600" dirty="0" smtClean="0">
                <a:latin typeface="+mj-ea"/>
              </a:rPr>
              <a:t>。</a:t>
            </a:r>
            <a:endParaRPr lang="zh-CN" altLang="en-US" sz="1600" dirty="0" smtClean="0">
              <a:latin typeface="+mj-ea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单选按钮、复选框案例 </a:t>
            </a:r>
            <a:endParaRPr lang="zh-CN" altLang="en-US" dirty="0" smtClean="0"/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502285" y="1298575"/>
            <a:ext cx="7981950" cy="27997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&lt;fieldset&gt;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&lt;legend&gt;</a:t>
            </a:r>
            <a:r>
              <a:rPr lang="zh-CN" altLang="en-US" sz="1600" dirty="0" smtClean="0"/>
              <a:t>请填写个人信息</a:t>
            </a:r>
            <a:r>
              <a:rPr lang="en-US" altLang="zh-CN" sz="1600" dirty="0" smtClean="0"/>
              <a:t>&lt;/legend&gt;&lt;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姓名：</a:t>
            </a:r>
            <a:r>
              <a:rPr lang="en-US" altLang="zh-CN" sz="1600" dirty="0" smtClean="0"/>
              <a:t>&lt;input type="text" name="</a:t>
            </a:r>
            <a:r>
              <a:rPr lang="en-US" altLang="zh-CN" sz="1600" dirty="0" err="1" smtClean="0"/>
              <a:t>xm</a:t>
            </a:r>
            <a:r>
              <a:rPr lang="en-US" altLang="zh-CN" sz="1600" dirty="0" smtClean="0"/>
              <a:t>" </a:t>
            </a:r>
            <a:r>
              <a:rPr lang="en-US" altLang="zh-CN" sz="1600" dirty="0" err="1" smtClean="0"/>
              <a:t>maxlength</a:t>
            </a:r>
            <a:r>
              <a:rPr lang="en-US" altLang="zh-CN" sz="1600" dirty="0" smtClean="0"/>
              <a:t>="10" size="10"&gt;&lt;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爱好：</a:t>
            </a:r>
            <a:r>
              <a:rPr lang="en-US" altLang="zh-CN" sz="1600" dirty="0" smtClean="0"/>
              <a:t>&lt;input type="checkbox" name="c1" value="</a:t>
            </a:r>
            <a:r>
              <a:rPr lang="zh-CN" altLang="en-US" sz="1600" dirty="0" smtClean="0"/>
              <a:t>读书</a:t>
            </a:r>
            <a:r>
              <a:rPr lang="en-US" altLang="zh-CN" sz="1600" dirty="0" smtClean="0"/>
              <a:t>"/&gt;</a:t>
            </a:r>
            <a:r>
              <a:rPr lang="zh-CN" altLang="en-US" sz="1600" dirty="0" smtClean="0"/>
              <a:t>读书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&lt;input type="checkbox" name="c2" value="</a:t>
            </a:r>
            <a:r>
              <a:rPr lang="zh-CN" altLang="en-US" sz="1600" dirty="0" smtClean="0"/>
              <a:t>唱歌</a:t>
            </a:r>
            <a:r>
              <a:rPr lang="en-US" altLang="zh-CN" sz="1600" dirty="0" smtClean="0"/>
              <a:t>" checked="checked"/&gt;</a:t>
            </a:r>
            <a:r>
              <a:rPr lang="zh-CN" altLang="en-US" sz="1600" dirty="0" smtClean="0"/>
              <a:t>唱歌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&lt;input type="checkbox" name="c3" value="</a:t>
            </a:r>
            <a:r>
              <a:rPr lang="zh-CN" altLang="en-US" sz="1600" dirty="0" smtClean="0"/>
              <a:t>游戏</a:t>
            </a:r>
            <a:r>
              <a:rPr lang="en-US" altLang="zh-CN" sz="1600" dirty="0" smtClean="0"/>
              <a:t>" checked="checked"/&gt;</a:t>
            </a:r>
            <a:r>
              <a:rPr lang="zh-CN" altLang="en-US" sz="1600" dirty="0" smtClean="0"/>
              <a:t>游戏</a:t>
            </a:r>
            <a:r>
              <a:rPr lang="en-US" altLang="zh-CN" sz="1600" dirty="0" smtClean="0"/>
              <a:t>&lt;</a:t>
            </a:r>
            <a:r>
              <a:rPr lang="en-US" altLang="zh-CN" sz="1600" dirty="0" err="1" smtClean="0"/>
              <a:t>br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r>
              <a:rPr lang="zh-CN" altLang="en-US" sz="1600" dirty="0" smtClean="0"/>
              <a:t>  性别：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&lt;input type="radio" name="sex" value="male" checked="checked"/&gt;</a:t>
            </a:r>
            <a:r>
              <a:rPr lang="zh-CN" altLang="en-US" sz="1600" dirty="0" smtClean="0"/>
              <a:t>男性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    &lt;input type="radio" name="sex" value="female"/&gt;</a:t>
            </a:r>
            <a:r>
              <a:rPr lang="zh-CN" altLang="en-US" sz="1600" dirty="0" smtClean="0"/>
              <a:t>女性</a:t>
            </a:r>
            <a:endParaRPr lang="zh-CN" altLang="en-US" sz="1600" dirty="0" smtClean="0"/>
          </a:p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&lt;/</a:t>
            </a:r>
            <a:r>
              <a:rPr lang="en-US" altLang="zh-CN" sz="1600" dirty="0" err="1" smtClean="0"/>
              <a:t>fieldset</a:t>
            </a:r>
            <a:r>
              <a:rPr lang="en-US" altLang="zh-CN" sz="1600" dirty="0" smtClean="0"/>
              <a:t>&gt;	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</a:pPr>
            <a:endParaRPr lang="en-US" altLang="zh-CN" sz="1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 t="32866"/>
          <a:stretch>
            <a:fillRect/>
          </a:stretch>
        </p:blipFill>
        <p:spPr bwMode="auto">
          <a:xfrm>
            <a:off x="1333500" y="4511675"/>
            <a:ext cx="49657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图像按钮 </a:t>
            </a:r>
            <a:endParaRPr lang="zh-CN" altLang="en-US" dirty="0" smtClean="0"/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650875" y="1668066"/>
            <a:ext cx="8356600" cy="389334"/>
          </a:xfrm>
        </p:spPr>
        <p:txBody>
          <a:bodyPr>
            <a:normAutofit lnSpcReduction="2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&lt;input name="" type="image"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 width="" height=" "  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09270" y="2314575"/>
            <a:ext cx="7354570" cy="1168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h3&gt;</a:t>
            </a:r>
            <a:r>
              <a:rPr lang="zh-CN" altLang="en-US" sz="1400" dirty="0"/>
              <a:t>我国首艘航母辽宁号</a:t>
            </a:r>
            <a:r>
              <a:rPr lang="en-US" altLang="zh-CN" sz="1400" dirty="0"/>
              <a:t>&lt;/h3&gt;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input type="image" name="image" </a:t>
            </a:r>
            <a:r>
              <a:rPr lang="en-US" altLang="zh-CN" sz="1400" dirty="0" err="1"/>
              <a:t>src</a:t>
            </a:r>
            <a:r>
              <a:rPr lang="en-US" altLang="zh-CN" sz="1400" dirty="0"/>
              <a:t>="liaoninghao.jpg" </a:t>
            </a:r>
            <a:r>
              <a:rPr lang="en-US" altLang="zh-CN" sz="1400" dirty="0" smtClean="0"/>
              <a:t>align="center" /&gt;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input type="submit" value="</a:t>
            </a:r>
            <a:r>
              <a:rPr lang="zh-CN" altLang="en-US" sz="1400" dirty="0"/>
              <a:t>提交</a:t>
            </a:r>
            <a:r>
              <a:rPr lang="en-US" altLang="zh-CN" sz="1400" dirty="0"/>
              <a:t>"&gt;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form&gt;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endParaRPr lang="zh-CN" altLang="en-US" sz="1600" dirty="0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5565140" y="3535045"/>
            <a:ext cx="3048000" cy="922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r>
              <a:rPr lang="en-US" altLang="zh-CN" b="0" dirty="0" err="1">
                <a:latin typeface="微软雅黑" panose="020B0503020204020204" charset="-122"/>
                <a:ea typeface="微软雅黑" panose="020B0503020204020204" charset="-122"/>
              </a:rPr>
              <a:t>src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属性是必需的，它用于设置图像文件的路径。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就是有图片的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submit</a:t>
            </a:r>
            <a:endParaRPr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 cstate="print"/>
          <a:srcRect t="32055"/>
          <a:stretch>
            <a:fillRect/>
          </a:stretch>
        </p:blipFill>
        <p:spPr bwMode="auto">
          <a:xfrm>
            <a:off x="822325" y="4106545"/>
            <a:ext cx="4122420" cy="186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提交按钮</a:t>
            </a:r>
            <a:r>
              <a:rPr lang="zh-CN" altLang="en-US" dirty="0"/>
              <a:t>、</a:t>
            </a:r>
            <a:r>
              <a:rPr lang="zh-CN" altLang="en-US" dirty="0" smtClean="0"/>
              <a:t>重</a:t>
            </a:r>
            <a:r>
              <a:rPr lang="zh-CN" altLang="en-US" dirty="0"/>
              <a:t>置按</a:t>
            </a:r>
            <a:r>
              <a:rPr lang="zh-CN" altLang="en-US" dirty="0" smtClean="0"/>
              <a:t>钮和普</a:t>
            </a:r>
            <a:r>
              <a:rPr lang="zh-CN" altLang="en-US" dirty="0"/>
              <a:t>通按钮</a:t>
            </a:r>
            <a:endParaRPr lang="zh-CN" altLang="en-US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363220" y="1316355"/>
            <a:ext cx="8048625" cy="4729480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&lt;input name="" type="submit"  value=""&gt;</a:t>
            </a:r>
            <a:endParaRPr lang="en-US" altLang="zh-CN" sz="20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value: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600" b="0" dirty="0">
                <a:latin typeface="微软雅黑" panose="020B0503020204020204" charset="-122"/>
                <a:ea typeface="微软雅黑" panose="020B0503020204020204" charset="-122"/>
              </a:rPr>
              <a:t>指定显示在提交按钮上的文字，默认值“提交查询内容”，需要给</a:t>
            </a:r>
            <a:r>
              <a:rPr lang="en-US" altLang="zh-CN" sz="1600" b="0" dirty="0">
                <a:latin typeface="微软雅黑" panose="020B0503020204020204" charset="-122"/>
                <a:ea typeface="微软雅黑" panose="020B0503020204020204" charset="-122"/>
              </a:rPr>
              <a:t>value</a:t>
            </a:r>
            <a:r>
              <a:rPr lang="zh-CN" altLang="en-US" sz="1600" b="0" dirty="0">
                <a:latin typeface="微软雅黑" panose="020B0503020204020204" charset="-122"/>
                <a:ea typeface="微软雅黑" panose="020B0503020204020204" charset="-122"/>
              </a:rPr>
              <a:t>赋个初值。点击提交按钮后，将表单数据提交给服务器。    </a:t>
            </a:r>
            <a:r>
              <a:rPr lang="zh-CN" altLang="en-US" sz="1400" b="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endParaRPr lang="en-US" altLang="zh-CN" sz="14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input name=" "    type="reset"    value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=""&gt;</a:t>
            </a:r>
            <a:endParaRPr lang="en-US" altLang="zh-CN" sz="20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600" b="0" dirty="0">
                <a:ea typeface="黑体" panose="02010609060101010101" charset="-122"/>
              </a:rPr>
              <a:t>注：</a:t>
            </a:r>
            <a:r>
              <a:rPr lang="en-US" altLang="zh-CN" sz="1600" b="0" dirty="0">
                <a:ea typeface="黑体" panose="02010609060101010101" charset="-122"/>
              </a:rPr>
              <a:t>value</a:t>
            </a:r>
            <a:r>
              <a:rPr lang="zh-CN" altLang="en-US" sz="1600" b="0" dirty="0">
                <a:ea typeface="黑体" panose="02010609060101010101" charset="-122"/>
              </a:rPr>
              <a:t>值默认为“重置”，不需要定义，但可以改变。点击该按钮可将表单域的内容清空</a:t>
            </a:r>
            <a:r>
              <a:rPr lang="zh-CN" altLang="en-US" sz="1600" b="0" dirty="0" smtClean="0">
                <a:ea typeface="黑体" panose="02010609060101010101" charset="-122"/>
              </a:rPr>
              <a:t>。</a:t>
            </a:r>
            <a:endParaRPr lang="en-US" altLang="zh-CN" sz="1600" b="0" dirty="0" smtClean="0">
              <a:ea typeface="黑体" panose="02010609060101010101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input name="" type="button" value="" </a:t>
            </a:r>
            <a:r>
              <a:rPr lang="en-US" altLang="zh-CN" sz="2000" dirty="0" err="1">
                <a:solidFill>
                  <a:srgbClr val="FF0000"/>
                </a:solidFill>
                <a:ea typeface="宋体" panose="02010600030101010101" pitchFamily="2" charset="-122"/>
              </a:rPr>
              <a:t>onclick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=""&gt;</a:t>
            </a:r>
            <a:endParaRPr lang="en-US" altLang="zh-CN" sz="14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600" b="0" dirty="0">
                <a:ea typeface="黑体" panose="02010609060101010101" charset="-122"/>
              </a:rPr>
              <a:t>注：普通按钮需要定义</a:t>
            </a:r>
            <a:r>
              <a:rPr lang="en-US" altLang="zh-CN" sz="1600" b="0" dirty="0" err="1">
                <a:ea typeface="黑体" panose="02010609060101010101" charset="-122"/>
              </a:rPr>
              <a:t>onclick</a:t>
            </a:r>
            <a:r>
              <a:rPr lang="zh-CN" altLang="en-US" sz="1600" b="0" dirty="0">
                <a:ea typeface="黑体" panose="02010609060101010101" charset="-122"/>
              </a:rPr>
              <a:t>属性，才能进行表单处理</a:t>
            </a:r>
            <a:r>
              <a:rPr lang="zh-CN" altLang="en-US" sz="1600" b="0" dirty="0" smtClean="0">
                <a:ea typeface="黑体" panose="02010609060101010101" charset="-122"/>
              </a:rPr>
              <a:t>。</a:t>
            </a:r>
            <a:r>
              <a:rPr lang="zh-CN" altLang="en-US" sz="3600" b="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 b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  <a:endParaRPr lang="zh-CN" altLang="en-US" dirty="0" smtClean="0"/>
          </a:p>
        </p:txBody>
      </p:sp>
      <p:sp>
        <p:nvSpPr>
          <p:cNvPr id="2" name="矩形 1"/>
          <p:cNvSpPr/>
          <p:nvPr/>
        </p:nvSpPr>
        <p:spPr>
          <a:xfrm>
            <a:off x="462280" y="1338580"/>
            <a:ext cx="8219440" cy="482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 type="text/</a:t>
            </a:r>
            <a:r>
              <a:rPr lang="en-US" altLang="zh-CN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input{width:100px;height:25px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body{text-</a:t>
            </a:r>
            <a:r>
              <a:rPr lang="en-US" altLang="zh-CN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align:center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fieldset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{width:400px;height:180px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&lt;form&gt;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fieldset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&lt;legend&gt;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三种按钮的应用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&lt;/legend&gt;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&lt;h3&gt;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请输入用户信息：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&lt;/h3&gt;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用户名：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&lt;input type="text" name="username" size="10"/&gt;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密码：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&lt;input type="password" name="password" size="10"/&gt;&lt;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br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/&gt;&lt;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br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&amp;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nbsp;&amp;nbsp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;&lt;input type="submit" name="submit" value="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提交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"/&gt;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&lt;input type="reset" name="reset" value="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重置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"/&gt;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  &lt;input type="button" name="button" value="</a:t>
            </a:r>
            <a:r>
              <a:rPr lang="zh-CN" alt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注册新用户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" 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onclick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=""/&gt;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&lt;/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fieldset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&lt;/form&gt;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</a:t>
            </a: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400"/>
              </a:lnSpc>
            </a:pPr>
            <a:endParaRPr lang="en-US" altLang="zh-CN" sz="16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print"/>
          <a:srcRect t="28074" r="47555"/>
          <a:stretch>
            <a:fillRect/>
          </a:stretch>
        </p:blipFill>
        <p:spPr bwMode="auto">
          <a:xfrm>
            <a:off x="4383405" y="770890"/>
            <a:ext cx="4553585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文件选择框及隐</a:t>
            </a:r>
            <a:r>
              <a:rPr lang="zh-CN" altLang="en-US" dirty="0"/>
              <a:t>藏框</a:t>
            </a:r>
            <a:endParaRPr lang="zh-CN" altLang="en-US" dirty="0" smtClean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57350"/>
            <a:ext cx="8534400" cy="46869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&lt;input  name=""  type="file"&gt;</a:t>
            </a:r>
            <a:endParaRPr lang="en-US" altLang="zh-CN" sz="18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zh-CN" altLang="en-US" sz="1600" b="0" dirty="0">
                <a:ea typeface="黑体" panose="02010609060101010101" charset="-122"/>
              </a:rPr>
              <a:t>注：选择文件后并不能真正打开，只是将文件名回填到文件输入框内</a:t>
            </a:r>
            <a:r>
              <a:rPr lang="zh-CN" altLang="en-US" sz="1600" b="0" dirty="0" smtClean="0">
                <a:ea typeface="黑体" panose="02010609060101010101" charset="-122"/>
              </a:rPr>
              <a:t>。</a:t>
            </a:r>
            <a:endParaRPr lang="zh-CN" altLang="en-US" sz="1600" b="0" dirty="0" smtClean="0">
              <a:ea typeface="黑体" panose="02010609060101010101" charset="-122"/>
            </a:endParaRPr>
          </a:p>
          <a:p>
            <a:pPr>
              <a:buNone/>
            </a:pPr>
            <a:endParaRPr lang="en-US" altLang="zh-CN" b="0" dirty="0" smtClean="0">
              <a:ea typeface="黑体" panose="02010609060101010101" charset="-122"/>
            </a:endParaRPr>
          </a:p>
          <a:p>
            <a:pPr lvl="1"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input name="" type="hidden" value</a:t>
            </a:r>
            <a:r>
              <a:rPr lang="en-US" altLang="zh-CN" sz="1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=""&gt;</a:t>
            </a:r>
            <a:endParaRPr lang="en-US" altLang="zh-CN" sz="1800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zh-CN" altLang="en-US" sz="1600" b="0" dirty="0">
                <a:ea typeface="黑体" panose="02010609060101010101" charset="-122"/>
              </a:rPr>
              <a:t>注：隐藏框不显示在表单中，随用户表单一起提交给服务器</a:t>
            </a:r>
            <a:r>
              <a:rPr lang="zh-CN" altLang="en-US" sz="3200" b="0" dirty="0" smtClean="0">
                <a:ea typeface="黑体" panose="02010609060101010101" charset="-122"/>
              </a:rPr>
              <a:t>。</a:t>
            </a:r>
            <a:endParaRPr lang="en-US" altLang="zh-CN" sz="3200" b="0" dirty="0" smtClean="0">
              <a:ea typeface="黑体" panose="02010609060101010101" charset="-122"/>
            </a:endParaRPr>
          </a:p>
          <a:p>
            <a:pPr lvl="1"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6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文件选择框、隐藏框案例</a:t>
            </a:r>
            <a:endParaRPr lang="zh-CN" altLang="en-US" dirty="0" smtClean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502285" y="1267460"/>
            <a:ext cx="7597140" cy="3538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 smtClean="0"/>
              <a:t>&lt;</a:t>
            </a:r>
            <a:r>
              <a:rPr lang="en-US" altLang="zh-CN" sz="1600" dirty="0"/>
              <a:t>form&gt;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</a:t>
            </a:r>
            <a:r>
              <a:rPr lang="en-US" altLang="zh-CN" sz="1600" dirty="0" err="1"/>
              <a:t>fieldset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&lt;legend&gt;</a:t>
            </a:r>
            <a:r>
              <a:rPr lang="zh-CN" altLang="en-US" sz="1600" dirty="0"/>
              <a:t>文件选择框与隐藏框的应用例</a:t>
            </a:r>
            <a:r>
              <a:rPr lang="en-US" altLang="zh-CN" sz="1600" dirty="0"/>
              <a:t>&lt;/legend&gt;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&lt;h4&gt;</a:t>
            </a:r>
            <a:r>
              <a:rPr lang="zh-CN" altLang="en-US" sz="1600" dirty="0"/>
              <a:t>请输入个人信息：</a:t>
            </a:r>
            <a:r>
              <a:rPr lang="en-US" altLang="zh-CN" sz="1600" dirty="0"/>
              <a:t>&lt;/h4&gt; 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</a:t>
            </a:r>
            <a:r>
              <a:rPr lang="zh-CN" altLang="en-US" sz="1600" dirty="0"/>
              <a:t>姓名</a:t>
            </a:r>
            <a:r>
              <a:rPr lang="en-US" altLang="zh-CN" sz="1600" dirty="0"/>
              <a:t>:&lt;input type="text" name="name" size="10"/&gt;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zh-CN" altLang="en-US" sz="1600" dirty="0"/>
              <a:t>    性别</a:t>
            </a:r>
            <a:r>
              <a:rPr lang="en-US" altLang="zh-CN" sz="1600" dirty="0"/>
              <a:t>:&lt;input type="radio" name="sex" value="male"/&gt;</a:t>
            </a:r>
            <a:r>
              <a:rPr lang="zh-CN" altLang="en-US" sz="1600" dirty="0"/>
              <a:t>男</a:t>
            </a:r>
            <a:endParaRPr lang="zh-CN" altLang="en-US" sz="1600" dirty="0"/>
          </a:p>
          <a:p>
            <a:pPr fontAlgn="auto">
              <a:lnSpc>
                <a:spcPct val="100000"/>
              </a:lnSpc>
            </a:pPr>
            <a:r>
              <a:rPr lang="zh-CN" altLang="en-US" sz="1600" dirty="0"/>
              <a:t>    </a:t>
            </a:r>
            <a:r>
              <a:rPr lang="en-US" altLang="zh-CN" sz="1600" dirty="0"/>
              <a:t>&lt;input type="radio" name="sex" value="female"/&gt;</a:t>
            </a:r>
            <a:r>
              <a:rPr lang="zh-CN" altLang="en-US" sz="1600" dirty="0"/>
              <a:t>女</a:t>
            </a:r>
            <a:r>
              <a:rPr lang="en-US" altLang="zh-CN" sz="1600" dirty="0"/>
              <a:t>&amp;</a:t>
            </a:r>
            <a:r>
              <a:rPr lang="en-US" altLang="zh-CN" sz="1600" dirty="0" err="1"/>
              <a:t>nbsp</a:t>
            </a:r>
            <a:r>
              <a:rPr lang="en-US" altLang="zh-CN" sz="1600" dirty="0"/>
              <a:t>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</a:t>
            </a:r>
            <a:r>
              <a:rPr lang="zh-CN" altLang="en-US" sz="1600" dirty="0"/>
              <a:t>年龄</a:t>
            </a:r>
            <a:r>
              <a:rPr lang="en-US" altLang="zh-CN" sz="1600" dirty="0"/>
              <a:t>:&lt;input type="text" name="age" size="8"/&gt;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/&gt;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&lt;h4&gt;</a:t>
            </a:r>
            <a:r>
              <a:rPr lang="zh-CN" altLang="en-US" sz="1600" dirty="0"/>
              <a:t>请选择文件：</a:t>
            </a:r>
            <a:r>
              <a:rPr lang="en-US" altLang="zh-CN" sz="1600" dirty="0"/>
              <a:t>&lt;/h4&gt;  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&lt;input type="file" name="file" size="40"&gt;&lt;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&gt;  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&lt;input type="hidden" name="admin" value="ABCD"&gt;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&lt;/</a:t>
            </a:r>
            <a:r>
              <a:rPr lang="en-US" altLang="zh-CN" sz="1600" dirty="0" err="1"/>
              <a:t>fieldset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&lt;/form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417060" y="906145"/>
            <a:ext cx="30988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417060" y="2120583"/>
            <a:ext cx="30988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 t="26472"/>
          <a:stretch>
            <a:fillRect/>
          </a:stretch>
        </p:blipFill>
        <p:spPr bwMode="auto">
          <a:xfrm>
            <a:off x="3568700" y="4378325"/>
            <a:ext cx="4777740" cy="203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主体</a:t>
            </a:r>
            <a:r>
              <a:rPr lang="en-US" altLang="zh-CN" dirty="0"/>
              <a:t>body</a:t>
            </a:r>
            <a:endParaRPr lang="en-US" altLang="zh-CN" dirty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b="0" dirty="0"/>
              <a:t>body</a:t>
            </a:r>
            <a:r>
              <a:rPr lang="zh-CN" altLang="en-US" sz="2200" b="0" dirty="0"/>
              <a:t>是</a:t>
            </a:r>
            <a:r>
              <a:rPr lang="en-US" altLang="zh-CN" sz="2200" b="0" dirty="0"/>
              <a:t>Web</a:t>
            </a:r>
            <a:r>
              <a:rPr lang="zh-CN" altLang="en-US" sz="2200" b="0" dirty="0"/>
              <a:t>页面的主要展示部分。在</a:t>
            </a:r>
            <a:r>
              <a:rPr lang="en-US" altLang="zh-CN" sz="2200" b="0" dirty="0"/>
              <a:t>body</a:t>
            </a:r>
            <a:r>
              <a:rPr lang="zh-CN" altLang="en-US" sz="2200" b="0" dirty="0"/>
              <a:t>标记中可放置图片、图像、表格、文字、超链接等等元素。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b="0" dirty="0"/>
              <a:t>body</a:t>
            </a:r>
            <a:r>
              <a:rPr lang="zh-CN" altLang="en-US" sz="2200" b="0" dirty="0"/>
              <a:t>标记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/>
              <a:t>基本语法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b="0" dirty="0">
                <a:solidFill>
                  <a:srgbClr val="FF0000"/>
                </a:solidFill>
              </a:rPr>
              <a:t>       </a:t>
            </a:r>
            <a:r>
              <a:rPr lang="en-US" altLang="zh-CN" sz="1800" b="0" dirty="0">
                <a:solidFill>
                  <a:srgbClr val="FF0000"/>
                </a:solidFill>
              </a:rPr>
              <a:t>&lt;body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&gt;…      </a:t>
            </a:r>
            <a:r>
              <a:rPr lang="en-US" altLang="zh-CN" sz="1800" b="0" dirty="0">
                <a:solidFill>
                  <a:srgbClr val="FF0000"/>
                </a:solidFill>
              </a:rPr>
              <a:t>&lt;/body&gt;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sz="1800" b="0" dirty="0">
                <a:solidFill>
                  <a:srgbClr val="FF0000"/>
                </a:solidFill>
              </a:rPr>
              <a:t>特别注意：传统</a:t>
            </a:r>
            <a:r>
              <a:rPr lang="en-US" altLang="zh-CN" sz="1800" b="0" dirty="0">
                <a:solidFill>
                  <a:srgbClr val="FF0000"/>
                </a:solidFill>
              </a:rPr>
              <a:t>HTML</a:t>
            </a:r>
            <a:r>
              <a:rPr sz="1800" b="0" dirty="0">
                <a:solidFill>
                  <a:srgbClr val="FF0000"/>
                </a:solidFill>
              </a:rPr>
              <a:t>的样式标签（如</a:t>
            </a:r>
            <a:r>
              <a:rPr lang="en-US" altLang="zh-CN" sz="1800" b="0" dirty="0">
                <a:solidFill>
                  <a:srgbClr val="FF0000"/>
                </a:solidFill>
              </a:rPr>
              <a:t>font</a:t>
            </a:r>
            <a:r>
              <a:rPr sz="1800" b="0" dirty="0">
                <a:solidFill>
                  <a:srgbClr val="FF0000"/>
                </a:solidFill>
              </a:rPr>
              <a:t>等）和普通标签的样式属性大部分现已被废弃（基本都剥离到</a:t>
            </a:r>
            <a:r>
              <a:rPr lang="en-US" altLang="zh-CN" sz="1800" b="0" dirty="0">
                <a:solidFill>
                  <a:srgbClr val="FF0000"/>
                </a:solidFill>
              </a:rPr>
              <a:t>CSS</a:t>
            </a:r>
            <a:r>
              <a:rPr sz="1800" b="0" dirty="0">
                <a:solidFill>
                  <a:srgbClr val="FF0000"/>
                </a:solidFill>
              </a:rPr>
              <a:t>中），但为了渐进学习方便，后续页面仍会介绍这些</a:t>
            </a:r>
            <a:r>
              <a:rPr lang="en-US" altLang="zh-CN" sz="1800" b="0" dirty="0">
                <a:solidFill>
                  <a:srgbClr val="FF0000"/>
                </a:solidFill>
              </a:rPr>
              <a:t>“</a:t>
            </a:r>
            <a:r>
              <a:rPr sz="1800" b="0" dirty="0">
                <a:solidFill>
                  <a:srgbClr val="FF0000"/>
                </a:solidFill>
              </a:rPr>
              <a:t>被废弃</a:t>
            </a:r>
            <a:r>
              <a:rPr lang="en-US" altLang="zh-CN" sz="1800" b="0" dirty="0">
                <a:solidFill>
                  <a:srgbClr val="FF0000"/>
                </a:solidFill>
              </a:rPr>
              <a:t>”</a:t>
            </a:r>
            <a:r>
              <a:rPr sz="1800" b="0" dirty="0">
                <a:solidFill>
                  <a:srgbClr val="FF0000"/>
                </a:solidFill>
              </a:rPr>
              <a:t>的样式标签或属性。在</a:t>
            </a:r>
            <a:r>
              <a:rPr lang="en-US" altLang="zh-CN" sz="1800" b="0" dirty="0">
                <a:solidFill>
                  <a:srgbClr val="FF0000"/>
                </a:solidFill>
              </a:rPr>
              <a:t>IDE</a:t>
            </a:r>
            <a:r>
              <a:rPr sz="1800" b="0" dirty="0">
                <a:solidFill>
                  <a:srgbClr val="FF0000"/>
                </a:solidFill>
              </a:rPr>
              <a:t>中，这些废弃标签、属性会被提示错误，可以直接使用记事本编辑</a:t>
            </a:r>
            <a:r>
              <a:rPr lang="en-US" altLang="zh-CN" sz="1800" b="0" dirty="0">
                <a:solidFill>
                  <a:srgbClr val="FF0000"/>
                </a:solidFill>
              </a:rPr>
              <a:t>+</a:t>
            </a:r>
            <a:r>
              <a:rPr sz="1800" b="0" dirty="0">
                <a:solidFill>
                  <a:srgbClr val="FF0000"/>
                </a:solidFill>
              </a:rPr>
              <a:t>浏览器直接打开。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多行文本输入框</a:t>
            </a:r>
            <a:endParaRPr lang="zh-CN" altLang="en-US" dirty="0" smtClean="0"/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41981"/>
            <a:ext cx="8474075" cy="446484"/>
          </a:xfrm>
        </p:spPr>
        <p:txBody>
          <a:bodyPr/>
          <a:lstStyle/>
          <a:p>
            <a:pPr lvl="1" indent="-533400">
              <a:buFont typeface="Wingdings" panose="05000000000000000000" pitchFamily="2" charset="2"/>
              <a:buNone/>
              <a:tabLst>
                <a:tab pos="715645" algn="l"/>
              </a:tabLst>
            </a:pP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语法：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name=”” rows="" cols="" wrap=""&gt;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</a:t>
            </a:r>
            <a:endParaRPr lang="en-US" altLang="zh-CN" sz="14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412750" y="1795780"/>
            <a:ext cx="8035290" cy="1568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/>
              <a:t>&lt;form&gt;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&lt;h3&gt;</a:t>
            </a:r>
            <a:r>
              <a:rPr lang="zh-CN" altLang="en-US" sz="1600" dirty="0"/>
              <a:t>请您填写宝贵意见：</a:t>
            </a:r>
            <a:r>
              <a:rPr lang="en-US" altLang="zh-CN" sz="1600" dirty="0"/>
              <a:t>&lt;/h3&gt;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</a:t>
            </a:r>
            <a:r>
              <a:rPr lang="en-US" altLang="zh-CN" sz="1600" dirty="0" err="1"/>
              <a:t>textarea</a:t>
            </a:r>
            <a:r>
              <a:rPr lang="en-US" altLang="zh-CN" sz="1600" dirty="0"/>
              <a:t> name="info" rows="4" cols="50" wrap="virtual"&gt;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&lt;/</a:t>
            </a:r>
            <a:r>
              <a:rPr lang="en-US" altLang="zh-CN" sz="1600" dirty="0" err="1"/>
              <a:t>textarea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&lt;/form&gt;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endParaRPr lang="en-US" altLang="zh-CN" sz="1600" dirty="0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322580" y="3470910"/>
            <a:ext cx="7955280" cy="175323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rows: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指定输入的行数；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cols: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指定输入的列数；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wrap: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指定文本自动换行，值分别为：</a:t>
            </a:r>
            <a:r>
              <a:rPr lang="en-US" altLang="zh-CN" b="0" dirty="0" err="1">
                <a:latin typeface="微软雅黑" panose="020B0503020204020204" charset="-122"/>
                <a:ea typeface="微软雅黑" panose="020B0503020204020204" charset="-122"/>
              </a:rPr>
              <a:t>off|physical|virtual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virtual：文本区内自动换行显示，但传输给服务器时只在用户按下 Enter 键的地方进行换行，其他地方没有换行的效果。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</a:rPr>
              <a:t>physical：文本区内自动换行，并以这种形式传送给服务器，就像用户真的那样键入的。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 t="38831"/>
          <a:stretch>
            <a:fillRect/>
          </a:stretch>
        </p:blipFill>
        <p:spPr bwMode="auto">
          <a:xfrm>
            <a:off x="2046605" y="5025390"/>
            <a:ext cx="4989195" cy="162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下拉列表框</a:t>
            </a:r>
            <a:endParaRPr lang="zh-CN" altLang="en-US" dirty="0" smtClean="0"/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458200" cy="1885950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&lt;select name=""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size="" multiple</a:t>
            </a:r>
            <a:r>
              <a:rPr lang="en-US" altLang="zh-CN" sz="1800" dirty="0" smtClean="0"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      </a:t>
            </a:r>
            <a:r>
              <a:rPr lang="en-US" altLang="zh-CN" sz="1800" dirty="0">
                <a:ea typeface="宋体" panose="02010600030101010101" pitchFamily="2" charset="-122"/>
              </a:rPr>
              <a:t>&lt;option value=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""</a:t>
            </a:r>
            <a:r>
              <a:rPr lang="en-US" altLang="zh-CN" sz="1800" dirty="0">
                <a:ea typeface="宋体" panose="02010600030101010101" pitchFamily="2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selected</a:t>
            </a:r>
            <a:r>
              <a:rPr lang="en-US" altLang="zh-CN" sz="1800" dirty="0">
                <a:ea typeface="宋体" panose="02010600030101010101" pitchFamily="2" charset="-122"/>
              </a:rPr>
              <a:t>  &gt;</a:t>
            </a:r>
            <a:r>
              <a:rPr lang="zh-CN" altLang="en-US" sz="1800" dirty="0">
                <a:ea typeface="宋体" panose="02010600030101010101" pitchFamily="2" charset="-122"/>
              </a:rPr>
              <a:t>选项内容</a:t>
            </a:r>
            <a:r>
              <a:rPr lang="en-US" altLang="zh-CN" sz="1800" dirty="0">
                <a:ea typeface="宋体" panose="02010600030101010101" pitchFamily="2" charset="-122"/>
              </a:rPr>
              <a:t>&lt;/option</a:t>
            </a:r>
            <a:r>
              <a:rPr lang="en-US" altLang="zh-CN" sz="1800" dirty="0" smtClean="0"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     </a:t>
            </a:r>
            <a:r>
              <a:rPr lang="en-US" altLang="zh-CN" sz="1800" dirty="0">
                <a:ea typeface="宋体" panose="02010600030101010101" pitchFamily="2" charset="-122"/>
              </a:rPr>
              <a:t>&lt;option </a:t>
            </a:r>
            <a:r>
              <a:rPr lang="en-US" altLang="zh-CN" sz="1800" dirty="0" smtClean="0">
                <a:ea typeface="宋体" panose="02010600030101010101" pitchFamily="2" charset="-122"/>
              </a:rPr>
              <a:t>    value</a:t>
            </a:r>
            <a:r>
              <a:rPr lang="en-US" altLang="zh-CN" sz="1800" dirty="0">
                <a:ea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""</a:t>
            </a:r>
            <a:r>
              <a:rPr lang="en-US" altLang="zh-CN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&gt;</a:t>
            </a:r>
            <a:r>
              <a:rPr lang="zh-CN" altLang="en-US" sz="1800" dirty="0">
                <a:ea typeface="宋体" panose="02010600030101010101" pitchFamily="2" charset="-122"/>
              </a:rPr>
              <a:t>选项内容</a:t>
            </a:r>
            <a:r>
              <a:rPr lang="en-US" altLang="zh-CN" sz="1800" dirty="0">
                <a:ea typeface="宋体" panose="02010600030101010101" pitchFamily="2" charset="-122"/>
              </a:rPr>
              <a:t>&lt;/option</a:t>
            </a:r>
            <a:r>
              <a:rPr lang="en-US" altLang="zh-CN" sz="1800" dirty="0" smtClean="0"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800" dirty="0">
                <a:ea typeface="宋体" panose="02010600030101010101" pitchFamily="2" charset="-122"/>
              </a:rPr>
              <a:t>option value</a:t>
            </a:r>
            <a:r>
              <a:rPr lang="en-US" altLang="zh-CN" sz="1800" dirty="0" smtClean="0">
                <a:ea typeface="宋体" panose="02010600030101010101" pitchFamily="2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""</a:t>
            </a:r>
            <a:r>
              <a:rPr lang="en-US" altLang="zh-CN" sz="1800" dirty="0" smtClean="0">
                <a:ea typeface="宋体" panose="02010600030101010101" pitchFamily="2" charset="-122"/>
              </a:rPr>
              <a:t>   </a:t>
            </a:r>
            <a:r>
              <a:rPr lang="en-US" altLang="zh-CN" sz="1800" dirty="0">
                <a:ea typeface="宋体" panose="02010600030101010101" pitchFamily="2" charset="-122"/>
              </a:rPr>
              <a:t>&gt;</a:t>
            </a:r>
            <a:r>
              <a:rPr lang="zh-CN" altLang="en-US" sz="1800" dirty="0">
                <a:ea typeface="宋体" panose="02010600030101010101" pitchFamily="2" charset="-122"/>
              </a:rPr>
              <a:t>选项内容</a:t>
            </a:r>
            <a:r>
              <a:rPr lang="en-US" altLang="zh-CN" sz="1800" dirty="0">
                <a:ea typeface="宋体" panose="02010600030101010101" pitchFamily="2" charset="-122"/>
              </a:rPr>
              <a:t>&lt;/option&gt;</a:t>
            </a:r>
            <a:r>
              <a:rPr lang="en-US" altLang="zh-CN" sz="1800" dirty="0" smtClean="0">
                <a:ea typeface="宋体" panose="02010600030101010101" pitchFamily="2" charset="-122"/>
              </a:rPr>
              <a:t>  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 &lt;/select&gt;</a:t>
            </a:r>
            <a:endParaRPr lang="en-US" altLang="zh-CN" sz="1800" dirty="0" smtClean="0">
              <a:ea typeface="宋体" panose="02010600030101010101" pitchFamily="2" charset="-122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533400" y="4210685"/>
            <a:ext cx="8458200" cy="9220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size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定义下拉列表的大小</a:t>
            </a:r>
            <a:r>
              <a:rPr lang="zh-CN" alt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b="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49580"/>
            <a:r>
              <a:rPr lang="en-US" altLang="zh-CN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multiple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设置列表框支持多选</a:t>
            </a:r>
            <a:r>
              <a:rPr lang="zh-CN" alt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b="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49580"/>
            <a:r>
              <a:rPr lang="en-US" altLang="zh-CN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selected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设置选项为预选状态。</a:t>
            </a:r>
            <a:endParaRPr lang="zh-CN" altLang="en-US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下拉列表框</a:t>
            </a:r>
            <a:endParaRPr lang="zh-CN" altLang="en-US" dirty="0" smtClean="0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1671320"/>
            <a:ext cx="6593840" cy="25533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1600" dirty="0"/>
              <a:t>&lt;form&gt;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&lt;h3&gt;</a:t>
            </a:r>
            <a:r>
              <a:rPr lang="zh-CN" altLang="en-US" sz="1600" dirty="0"/>
              <a:t>请选择您的课程</a:t>
            </a:r>
            <a:r>
              <a:rPr lang="en-US" altLang="zh-CN" sz="1600" dirty="0"/>
              <a:t>:&lt;/h3&gt;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&lt;select name="course" size="4" multiple&gt;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value="c1" selected&gt;C/C++</a:t>
            </a:r>
            <a:r>
              <a:rPr lang="zh-CN" altLang="en-US" sz="1600" dirty="0"/>
              <a:t>程序设计</a:t>
            </a:r>
            <a:r>
              <a:rPr lang="en-US" altLang="zh-CN" sz="1600" dirty="0"/>
              <a:t>&lt;/option&gt;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value="c2"&gt;</a:t>
            </a:r>
            <a:r>
              <a:rPr lang="zh-CN" altLang="en-US" sz="1600" dirty="0"/>
              <a:t>计算机网络</a:t>
            </a:r>
            <a:r>
              <a:rPr lang="en-US" altLang="zh-CN" sz="1600" dirty="0"/>
              <a:t>&lt;/option&gt;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value="c3" &gt;</a:t>
            </a:r>
            <a:r>
              <a:rPr lang="zh-CN" altLang="en-US" sz="1600" dirty="0"/>
              <a:t>数据结构</a:t>
            </a:r>
            <a:r>
              <a:rPr lang="en-US" altLang="zh-CN" sz="1600" dirty="0"/>
              <a:t>&lt;/option&gt;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value="c4"&gt;Java</a:t>
            </a:r>
            <a:r>
              <a:rPr lang="zh-CN" altLang="en-US" sz="1600" dirty="0"/>
              <a:t>程序设计</a:t>
            </a:r>
            <a:r>
              <a:rPr lang="en-US" altLang="zh-CN" sz="1600" dirty="0"/>
              <a:t>&lt;/option&gt;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  &lt;option value="c5"&gt;</a:t>
            </a:r>
            <a:r>
              <a:rPr lang="zh-CN" altLang="en-US" sz="1600" dirty="0"/>
              <a:t>计算机组成原理</a:t>
            </a:r>
            <a:r>
              <a:rPr lang="en-US" altLang="zh-CN" sz="1600" dirty="0"/>
              <a:t>&lt;/option</a:t>
            </a:r>
            <a:r>
              <a:rPr lang="en-US" altLang="zh-CN" sz="1600" dirty="0" smtClean="0"/>
              <a:t>&gt;</a:t>
            </a:r>
            <a:r>
              <a:rPr lang="en-US" altLang="zh-CN" sz="1600" dirty="0"/>
              <a:t>	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  &lt;/select&gt;</a:t>
            </a:r>
            <a:endParaRPr lang="en-US" altLang="zh-CN" sz="1600" dirty="0"/>
          </a:p>
          <a:p>
            <a:pPr fontAlgn="auto">
              <a:lnSpc>
                <a:spcPct val="100000"/>
              </a:lnSpc>
            </a:pPr>
            <a:r>
              <a:rPr lang="en-US" altLang="zh-CN" sz="1600" dirty="0"/>
              <a:t>&lt;/form&gt;</a:t>
            </a:r>
            <a:endParaRPr lang="en-US" altLang="zh-CN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t="38687"/>
          <a:stretch>
            <a:fillRect/>
          </a:stretch>
        </p:blipFill>
        <p:spPr bwMode="auto">
          <a:xfrm>
            <a:off x="2538730" y="4224655"/>
            <a:ext cx="4819015" cy="224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其他</a:t>
            </a:r>
            <a:r>
              <a:rPr lang="zh-CN" altLang="en-US" dirty="0"/>
              <a:t>表单属性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995" y="1133475"/>
            <a:ext cx="8207375" cy="4851400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list </a:t>
            </a:r>
            <a:r>
              <a:rPr lang="zh-CN" altLang="en-US" sz="1800" dirty="0"/>
              <a:t>属性规定输入域的</a:t>
            </a:r>
            <a:r>
              <a:rPr lang="en-US" altLang="zh-CN" sz="1800" dirty="0"/>
              <a:t>datalist</a:t>
            </a:r>
            <a:r>
              <a:rPr lang="zh-CN" altLang="en-US" sz="1800" dirty="0"/>
              <a:t>。</a:t>
            </a:r>
            <a:r>
              <a:rPr lang="en-US" altLang="zh-CN" sz="1800" dirty="0" err="1" smtClean="0"/>
              <a:t>datalist</a:t>
            </a:r>
            <a:r>
              <a:rPr lang="zh-CN" altLang="en-US" sz="1800" dirty="0" smtClean="0"/>
              <a:t>标</a:t>
            </a:r>
            <a:r>
              <a:rPr lang="zh-CN" altLang="en-US" sz="1800" dirty="0"/>
              <a:t>记是输入域的选项列表。</a:t>
            </a:r>
            <a:r>
              <a:rPr lang="en-US" altLang="zh-CN" sz="1800" dirty="0" smtClean="0"/>
              <a:t>list</a:t>
            </a:r>
            <a:r>
              <a:rPr lang="zh-CN" altLang="en-US" sz="1800" dirty="0" smtClean="0"/>
              <a:t>属</a:t>
            </a:r>
            <a:r>
              <a:rPr lang="zh-CN" altLang="en-US" sz="1800" dirty="0"/>
              <a:t>性适用于类</a:t>
            </a:r>
            <a:r>
              <a:rPr lang="zh-CN" altLang="en-US" sz="1800" dirty="0" smtClean="0"/>
              <a:t>型为</a:t>
            </a:r>
            <a:r>
              <a:rPr lang="en-US" altLang="zh-CN" sz="1800" dirty="0"/>
              <a:t>text</a:t>
            </a:r>
            <a:r>
              <a:rPr lang="zh-CN" altLang="en-US" sz="1800" dirty="0"/>
              <a:t>、</a:t>
            </a:r>
            <a:r>
              <a:rPr lang="en-US" altLang="zh-CN" sz="1800" dirty="0"/>
              <a:t>search</a:t>
            </a:r>
            <a:r>
              <a:rPr lang="zh-CN" altLang="en-US" sz="1800" dirty="0"/>
              <a:t>、</a:t>
            </a:r>
            <a:r>
              <a:rPr lang="en-US" altLang="zh-CN" sz="1800" dirty="0"/>
              <a:t>url</a:t>
            </a:r>
            <a:r>
              <a:rPr lang="zh-CN" altLang="en-US" sz="1800" dirty="0"/>
              <a:t>、</a:t>
            </a:r>
            <a:r>
              <a:rPr lang="en-US" altLang="zh-CN" sz="1800" dirty="0"/>
              <a:t>telephone</a:t>
            </a:r>
            <a:r>
              <a:rPr lang="zh-CN" altLang="en-US" sz="1800" dirty="0"/>
              <a:t>、</a:t>
            </a:r>
            <a:r>
              <a:rPr lang="en-US" altLang="zh-CN" sz="1800" dirty="0"/>
              <a:t>email</a:t>
            </a:r>
            <a:r>
              <a:rPr lang="zh-CN" altLang="en-US" sz="1800" dirty="0"/>
              <a:t>、</a:t>
            </a:r>
            <a:r>
              <a:rPr lang="en-US" altLang="zh-CN" sz="1800" dirty="0"/>
              <a:t>password</a:t>
            </a:r>
            <a:r>
              <a:rPr lang="zh-CN" altLang="en-US" sz="1800" dirty="0"/>
              <a:t>、</a:t>
            </a:r>
            <a:r>
              <a:rPr lang="en-US" altLang="zh-CN" sz="1800" dirty="0"/>
              <a:t>date pickers</a:t>
            </a:r>
            <a:r>
              <a:rPr lang="zh-CN" altLang="en-US" sz="1800" dirty="0"/>
              <a:t>、</a:t>
            </a:r>
            <a:r>
              <a:rPr lang="en-US" altLang="zh-CN" sz="1800" dirty="0"/>
              <a:t>range</a:t>
            </a:r>
            <a:r>
              <a:rPr lang="zh-CN" altLang="en-US" sz="1800" dirty="0"/>
              <a:t>、</a:t>
            </a:r>
            <a:r>
              <a:rPr lang="en-US" altLang="zh-CN" sz="1800" dirty="0"/>
              <a:t>color </a:t>
            </a:r>
            <a:r>
              <a:rPr lang="zh-CN" altLang="en-US" sz="1800" dirty="0"/>
              <a:t>的</a:t>
            </a:r>
            <a:r>
              <a:rPr lang="en-US" altLang="zh-CN" sz="1800" dirty="0" smtClean="0"/>
              <a:t>input</a:t>
            </a:r>
            <a:r>
              <a:rPr lang="zh-CN" altLang="en-US" sz="1800" dirty="0" smtClean="0"/>
              <a:t>标记。</a:t>
            </a:r>
            <a:endParaRPr lang="zh-CN" altLang="en-US" sz="1800" dirty="0" smtClean="0"/>
          </a:p>
          <a:p>
            <a:pPr marL="457200" lvl="1" indent="0">
              <a:spcBef>
                <a:spcPts val="0"/>
              </a:spcBef>
              <a:spcAft>
                <a:spcPts val="0"/>
              </a:spcAft>
            </a:pPr>
            <a:r>
              <a:rPr sz="1800" dirty="0" smtClean="0"/>
              <a:t>与自动补全的差异？</a:t>
            </a:r>
            <a:endParaRPr lang="zh-CN" altLang="en-US" sz="18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</a:pPr>
            <a:endParaRPr lang="en-US" altLang="zh-CN" sz="18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/>
              <a:t>placeholder </a:t>
            </a:r>
            <a:r>
              <a:rPr lang="zh-CN" altLang="en-US" sz="1800" dirty="0"/>
              <a:t>属性</a:t>
            </a:r>
            <a:r>
              <a:rPr lang="zh-CN" altLang="zh-CN" sz="1800" dirty="0"/>
              <a:t>提供提示，</a:t>
            </a:r>
            <a:r>
              <a:rPr lang="zh-CN" altLang="zh-CN" sz="1800" dirty="0">
                <a:sym typeface="+mn-ea"/>
              </a:rPr>
              <a:t>在用户输入值前会显示在输入域上，</a:t>
            </a:r>
            <a:r>
              <a:rPr lang="zh-CN" altLang="zh-CN" sz="1800" dirty="0"/>
              <a:t>描述输入域所期待的值。</a:t>
            </a:r>
            <a:r>
              <a:rPr lang="zh-CN" altLang="zh-CN" sz="2000" dirty="0">
                <a:sym typeface="+mn-ea"/>
              </a:rPr>
              <a:t>该属性支持类型为</a:t>
            </a:r>
            <a:r>
              <a:rPr lang="en-US" altLang="zh-CN" sz="2000" dirty="0">
                <a:sym typeface="+mn-ea"/>
              </a:rPr>
              <a:t>text</a:t>
            </a:r>
            <a:r>
              <a:rPr lang="zh-CN" altLang="zh-CN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search</a:t>
            </a:r>
            <a:r>
              <a:rPr lang="zh-CN" altLang="zh-CN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url</a:t>
            </a:r>
            <a:r>
              <a:rPr lang="zh-CN" altLang="zh-CN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telephone</a:t>
            </a:r>
            <a:r>
              <a:rPr lang="zh-CN" altLang="zh-CN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email</a:t>
            </a:r>
            <a:r>
              <a:rPr lang="zh-CN" altLang="zh-CN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password</a:t>
            </a:r>
            <a:r>
              <a:rPr lang="zh-CN" altLang="zh-CN" sz="2000" dirty="0">
                <a:sym typeface="+mn-ea"/>
              </a:rPr>
              <a:t>的</a:t>
            </a:r>
            <a:r>
              <a:rPr lang="en-US" altLang="zh-CN" sz="2000" dirty="0">
                <a:sym typeface="+mn-ea"/>
              </a:rPr>
              <a:t>input</a:t>
            </a:r>
            <a:r>
              <a:rPr lang="zh-CN" altLang="zh-CN" sz="2000" dirty="0">
                <a:sym typeface="+mn-ea"/>
              </a:rPr>
              <a:t>标记。</a:t>
            </a:r>
            <a:endParaRPr lang="zh-CN" altLang="zh-CN" sz="2000" dirty="0">
              <a:sym typeface="+mn-e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ym typeface="+mn-e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ym typeface="+mn-ea"/>
              </a:rPr>
              <a:t>autofocus</a:t>
            </a:r>
            <a:r>
              <a:rPr lang="zh-CN" altLang="zh-CN" sz="2000" dirty="0">
                <a:sym typeface="+mn-ea"/>
              </a:rPr>
              <a:t>属</a:t>
            </a:r>
            <a:r>
              <a:rPr lang="zh-CN" altLang="zh-CN" sz="2000" dirty="0" smtClean="0">
                <a:sym typeface="+mn-ea"/>
              </a:rPr>
              <a:t>性</a:t>
            </a:r>
            <a:r>
              <a:rPr lang="zh-CN" altLang="zh-CN" sz="2000" dirty="0">
                <a:sym typeface="+mn-ea"/>
              </a:rPr>
              <a:t>规定在页面加载时，该域自动获得焦点。该属性适用于所有</a:t>
            </a:r>
            <a:r>
              <a:rPr lang="en-US" altLang="zh-CN" sz="2000" dirty="0">
                <a:sym typeface="+mn-ea"/>
              </a:rPr>
              <a:t>input</a:t>
            </a:r>
            <a:r>
              <a:rPr lang="zh-CN" altLang="zh-CN" sz="2000" dirty="0">
                <a:sym typeface="+mn-ea"/>
              </a:rPr>
              <a:t>标记的类型</a:t>
            </a:r>
            <a:r>
              <a:rPr lang="zh-CN" altLang="zh-CN" sz="2000" dirty="0" smtClean="0">
                <a:sym typeface="+mn-ea"/>
              </a:rPr>
              <a:t>。</a:t>
            </a:r>
            <a:endParaRPr lang="zh-CN" altLang="zh-CN" sz="2000" dirty="0" smtClean="0">
              <a:sym typeface="+mn-e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</a:pPr>
            <a:endParaRPr lang="en-US" altLang="zh-CN" sz="20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其他</a:t>
            </a:r>
            <a:r>
              <a:rPr lang="zh-CN" altLang="en-US" dirty="0"/>
              <a:t>表单属性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995" y="1133475"/>
            <a:ext cx="8207375" cy="4851400"/>
          </a:xfrm>
        </p:spPr>
        <p:txBody>
          <a:bodyPr>
            <a:normAutofit fontScale="90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smtClean="0">
                <a:sym typeface="+mn-ea"/>
              </a:rPr>
              <a:t>min</a:t>
            </a:r>
            <a:r>
              <a:rPr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max </a:t>
            </a:r>
            <a:r>
              <a:rPr sz="1800">
                <a:sym typeface="+mn-ea"/>
              </a:rPr>
              <a:t>和</a:t>
            </a:r>
            <a:r>
              <a:rPr lang="en-US" altLang="zh-CN" sz="1800">
                <a:sym typeface="+mn-ea"/>
              </a:rPr>
              <a:t>step </a:t>
            </a:r>
            <a:r>
              <a:rPr sz="1800">
                <a:sym typeface="+mn-ea"/>
              </a:rPr>
              <a:t>属性</a:t>
            </a:r>
            <a:r>
              <a:rPr sz="1800" smtClean="0">
                <a:sym typeface="+mn-ea"/>
              </a:rPr>
              <a:t>。</a:t>
            </a:r>
            <a:r>
              <a:rPr lang="en-US" altLang="zh-CN" sz="1800" smtClean="0">
                <a:sym typeface="+mn-ea"/>
              </a:rPr>
              <a:t>min</a:t>
            </a:r>
            <a:r>
              <a:rPr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max </a:t>
            </a:r>
            <a:r>
              <a:rPr sz="1800">
                <a:sym typeface="+mn-ea"/>
              </a:rPr>
              <a:t>和</a:t>
            </a:r>
            <a:r>
              <a:rPr lang="en-US" altLang="zh-CN" sz="1800">
                <a:sym typeface="+mn-ea"/>
              </a:rPr>
              <a:t>step </a:t>
            </a:r>
            <a:r>
              <a:rPr sz="1800">
                <a:sym typeface="+mn-ea"/>
              </a:rPr>
              <a:t>属性用于为包含数字或日期的</a:t>
            </a:r>
            <a:r>
              <a:rPr lang="en-US" altLang="zh-CN" sz="1800">
                <a:sym typeface="+mn-ea"/>
              </a:rPr>
              <a:t>input </a:t>
            </a:r>
            <a:r>
              <a:rPr sz="1800">
                <a:sym typeface="+mn-ea"/>
              </a:rPr>
              <a:t>类型规定限定（约束）。</a:t>
            </a:r>
            <a:r>
              <a:rPr lang="en-US" altLang="zh-CN" sz="1800" smtClean="0">
                <a:sym typeface="+mn-ea"/>
              </a:rPr>
              <a:t>max</a:t>
            </a:r>
            <a:r>
              <a:rPr sz="1800" smtClean="0">
                <a:sym typeface="+mn-ea"/>
              </a:rPr>
              <a:t>属</a:t>
            </a:r>
            <a:r>
              <a:rPr sz="1800">
                <a:sym typeface="+mn-ea"/>
              </a:rPr>
              <a:t>性规定输入域所允许的最大值。</a:t>
            </a:r>
            <a:r>
              <a:rPr lang="en-US" altLang="zh-CN" sz="1800">
                <a:sym typeface="+mn-ea"/>
              </a:rPr>
              <a:t>min </a:t>
            </a:r>
            <a:r>
              <a:rPr sz="1800">
                <a:sym typeface="+mn-ea"/>
              </a:rPr>
              <a:t>属性规定输入域所允许的最小值。</a:t>
            </a:r>
            <a:r>
              <a:rPr lang="en-US" altLang="zh-CN" sz="1800">
                <a:sym typeface="+mn-ea"/>
              </a:rPr>
              <a:t>step </a:t>
            </a:r>
            <a:r>
              <a:rPr sz="1800">
                <a:sym typeface="+mn-ea"/>
              </a:rPr>
              <a:t>属性为输</a:t>
            </a:r>
            <a:r>
              <a:rPr sz="1800" smtClean="0">
                <a:sym typeface="+mn-ea"/>
              </a:rPr>
              <a:t>入域</a:t>
            </a:r>
            <a:r>
              <a:rPr sz="1800">
                <a:sym typeface="+mn-ea"/>
              </a:rPr>
              <a:t>规定合法的数字间隔。</a:t>
            </a:r>
            <a:r>
              <a:rPr sz="1800">
                <a:sym typeface="+mn-ea"/>
              </a:rPr>
              <a:t>该组属性适用</a:t>
            </a:r>
            <a:r>
              <a:rPr sz="1800" smtClean="0">
                <a:sym typeface="+mn-ea"/>
              </a:rPr>
              <a:t>类型</a:t>
            </a:r>
            <a:r>
              <a:rPr sz="1800">
                <a:sym typeface="+mn-ea"/>
              </a:rPr>
              <a:t>为 </a:t>
            </a:r>
            <a:r>
              <a:rPr lang="en-US" altLang="zh-CN" sz="1800">
                <a:sym typeface="+mn-ea"/>
              </a:rPr>
              <a:t>date pickers</a:t>
            </a:r>
            <a:r>
              <a:rPr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number</a:t>
            </a:r>
            <a:r>
              <a:rPr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range </a:t>
            </a:r>
            <a:r>
              <a:rPr sz="1800">
                <a:sym typeface="+mn-ea"/>
              </a:rPr>
              <a:t>的</a:t>
            </a:r>
            <a:r>
              <a:rPr lang="en-US" altLang="zh-CN" sz="1800">
                <a:sym typeface="+mn-ea"/>
              </a:rPr>
              <a:t>input </a:t>
            </a:r>
            <a:r>
              <a:rPr sz="1800">
                <a:sym typeface="+mn-ea"/>
              </a:rPr>
              <a:t>标记。</a:t>
            </a:r>
            <a:endParaRPr lang="zh-CN" altLang="en-US" sz="18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sz="1800">
                <a:sym typeface="+mn-ea"/>
              </a:rPr>
              <a:t>例如</a:t>
            </a:r>
            <a:r>
              <a:rPr lang="en-US" altLang="zh-CN" sz="1800">
                <a:sym typeface="+mn-ea"/>
              </a:rPr>
              <a:t>step</a:t>
            </a:r>
            <a:r>
              <a:rPr lang="en-US" altLang="zh-CN" sz="1800" smtClean="0">
                <a:sym typeface="+mn-ea"/>
              </a:rPr>
              <a:t>=“5”</a:t>
            </a:r>
            <a:r>
              <a:rPr sz="1800" smtClean="0">
                <a:sym typeface="+mn-ea"/>
              </a:rPr>
              <a:t>，</a:t>
            </a:r>
            <a:r>
              <a:rPr sz="1800">
                <a:sym typeface="+mn-ea"/>
              </a:rPr>
              <a:t>则合法的数是 </a:t>
            </a:r>
            <a:r>
              <a:rPr lang="en-US" altLang="zh-CN" sz="1800">
                <a:sym typeface="+mn-ea"/>
              </a:rPr>
              <a:t>-5</a:t>
            </a:r>
            <a:r>
              <a:rPr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0</a:t>
            </a:r>
            <a:r>
              <a:rPr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5</a:t>
            </a:r>
            <a:r>
              <a:rPr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10 </a:t>
            </a:r>
            <a:r>
              <a:rPr sz="1800">
                <a:sym typeface="+mn-ea"/>
              </a:rPr>
              <a:t>等。</a:t>
            </a:r>
            <a:endParaRPr lang="zh-CN" altLang="en-US" sz="1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</a:pPr>
            <a:endParaRPr lang="en-US" altLang="zh-CN" sz="18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smtClean="0">
                <a:sym typeface="+mn-ea"/>
              </a:rPr>
              <a:t>multiple </a:t>
            </a:r>
            <a:r>
              <a:rPr sz="1800">
                <a:sym typeface="+mn-ea"/>
              </a:rPr>
              <a:t>属性</a:t>
            </a:r>
            <a:r>
              <a:rPr sz="1800" smtClean="0">
                <a:sym typeface="+mn-ea"/>
              </a:rPr>
              <a:t>。规</a:t>
            </a:r>
            <a:r>
              <a:rPr sz="1800">
                <a:sym typeface="+mn-ea"/>
              </a:rPr>
              <a:t>定输入域中可选择多个值。适用于类型为</a:t>
            </a:r>
            <a:r>
              <a:rPr lang="en-US" altLang="zh-CN" sz="1800">
                <a:sym typeface="+mn-ea"/>
              </a:rPr>
              <a:t>email</a:t>
            </a:r>
            <a:r>
              <a:rPr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file </a:t>
            </a:r>
            <a:r>
              <a:rPr sz="1800">
                <a:sym typeface="+mn-ea"/>
              </a:rPr>
              <a:t>的</a:t>
            </a:r>
            <a:r>
              <a:rPr lang="en-US" altLang="zh-CN" sz="1800">
                <a:sym typeface="+mn-ea"/>
              </a:rPr>
              <a:t>input </a:t>
            </a:r>
            <a:r>
              <a:rPr sz="1800">
                <a:sym typeface="+mn-ea"/>
              </a:rPr>
              <a:t>标记。</a:t>
            </a:r>
            <a:endParaRPr lang="zh-CN" altLang="en-US" sz="1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18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smtClean="0">
                <a:sym typeface="+mn-ea"/>
              </a:rPr>
              <a:t>form </a:t>
            </a:r>
            <a:r>
              <a:rPr lang="en-US" altLang="zh-CN" sz="1800">
                <a:sym typeface="+mn-ea"/>
              </a:rPr>
              <a:t>overrides </a:t>
            </a:r>
            <a:r>
              <a:rPr sz="1800">
                <a:sym typeface="+mn-ea"/>
              </a:rPr>
              <a:t>表单重写属</a:t>
            </a:r>
            <a:r>
              <a:rPr sz="1800" smtClean="0">
                <a:sym typeface="+mn-ea"/>
              </a:rPr>
              <a:t>性</a:t>
            </a:r>
            <a:r>
              <a:rPr sz="1800">
                <a:sym typeface="+mn-ea"/>
              </a:rPr>
              <a:t>允许重写</a:t>
            </a:r>
            <a:r>
              <a:rPr lang="en-US" altLang="zh-CN" sz="1800">
                <a:sym typeface="+mn-ea"/>
              </a:rPr>
              <a:t>form</a:t>
            </a:r>
            <a:r>
              <a:rPr sz="1800">
                <a:sym typeface="+mn-ea"/>
              </a:rPr>
              <a:t>元素的某些属性设定。</a:t>
            </a:r>
            <a:endParaRPr lang="zh-CN" altLang="en-US" sz="18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sz="1800">
                <a:sym typeface="+mn-ea"/>
              </a:rPr>
              <a:t>包括重写表单的</a:t>
            </a:r>
            <a:r>
              <a:rPr lang="en-US" altLang="zh-CN" sz="1800">
                <a:sym typeface="+mn-ea"/>
              </a:rPr>
              <a:t>action</a:t>
            </a:r>
            <a:r>
              <a:rPr sz="1800">
                <a:sym typeface="+mn-ea"/>
              </a:rPr>
              <a:t>属性</a:t>
            </a:r>
            <a:r>
              <a:rPr lang="en-US" altLang="zh-CN" sz="1800">
                <a:sym typeface="+mn-ea"/>
              </a:rPr>
              <a:t>formaction</a:t>
            </a:r>
            <a:r>
              <a:rPr sz="1800">
                <a:sym typeface="+mn-ea"/>
              </a:rPr>
              <a:t>、重写表单的</a:t>
            </a:r>
            <a:r>
              <a:rPr lang="en-US" altLang="zh-CN" sz="1800">
                <a:sym typeface="+mn-ea"/>
              </a:rPr>
              <a:t>enctype </a:t>
            </a:r>
            <a:r>
              <a:rPr sz="1800">
                <a:sym typeface="+mn-ea"/>
              </a:rPr>
              <a:t>属性</a:t>
            </a:r>
            <a:r>
              <a:rPr lang="en-US" altLang="zh-CN" sz="1800">
                <a:sym typeface="+mn-ea"/>
              </a:rPr>
              <a:t>formenctype</a:t>
            </a:r>
            <a:r>
              <a:rPr sz="1800">
                <a:sym typeface="+mn-ea"/>
              </a:rPr>
              <a:t>、</a:t>
            </a:r>
            <a:r>
              <a:rPr sz="1800" smtClean="0">
                <a:sym typeface="+mn-ea"/>
              </a:rPr>
              <a:t>重写</a:t>
            </a:r>
            <a:r>
              <a:rPr sz="1800">
                <a:sym typeface="+mn-ea"/>
              </a:rPr>
              <a:t>表单的</a:t>
            </a:r>
            <a:r>
              <a:rPr lang="en-US" altLang="zh-CN" sz="1800">
                <a:sym typeface="+mn-ea"/>
              </a:rPr>
              <a:t>method </a:t>
            </a:r>
            <a:r>
              <a:rPr sz="1800">
                <a:sym typeface="+mn-ea"/>
              </a:rPr>
              <a:t>属性</a:t>
            </a:r>
            <a:r>
              <a:rPr lang="en-US" altLang="zh-CN" sz="1800">
                <a:sym typeface="+mn-ea"/>
              </a:rPr>
              <a:t>formmethod</a:t>
            </a:r>
            <a:r>
              <a:rPr sz="1800">
                <a:sym typeface="+mn-ea"/>
              </a:rPr>
              <a:t>、重写表单的</a:t>
            </a:r>
            <a:r>
              <a:rPr lang="en-US" altLang="zh-CN" sz="1800">
                <a:sym typeface="+mn-ea"/>
              </a:rPr>
              <a:t>novalidate </a:t>
            </a:r>
            <a:r>
              <a:rPr sz="1800">
                <a:sym typeface="+mn-ea"/>
              </a:rPr>
              <a:t>属性</a:t>
            </a:r>
            <a:r>
              <a:rPr lang="en-US" altLang="zh-CN" sz="1800">
                <a:sym typeface="+mn-ea"/>
              </a:rPr>
              <a:t>formnovalidate</a:t>
            </a:r>
            <a:r>
              <a:rPr sz="1800">
                <a:sym typeface="+mn-ea"/>
              </a:rPr>
              <a:t>、重写表</a:t>
            </a:r>
            <a:r>
              <a:rPr sz="1800" smtClean="0">
                <a:sym typeface="+mn-ea"/>
              </a:rPr>
              <a:t>单的</a:t>
            </a:r>
            <a:r>
              <a:rPr lang="en-US" altLang="zh-CN" sz="1800">
                <a:sym typeface="+mn-ea"/>
              </a:rPr>
              <a:t>target </a:t>
            </a:r>
            <a:r>
              <a:rPr sz="1800">
                <a:sym typeface="+mn-ea"/>
              </a:rPr>
              <a:t>属性</a:t>
            </a:r>
            <a:r>
              <a:rPr lang="en-US" altLang="zh-CN" sz="1800">
                <a:sym typeface="+mn-ea"/>
              </a:rPr>
              <a:t>formtarget</a:t>
            </a:r>
            <a:r>
              <a:rPr sz="1800">
                <a:sym typeface="+mn-ea"/>
              </a:rPr>
              <a:t>。</a:t>
            </a:r>
            <a:endParaRPr lang="zh-CN" altLang="en-US" sz="18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sz="1800">
                <a:sym typeface="+mn-ea"/>
              </a:rPr>
              <a:t>表单重写属性适用于类型为</a:t>
            </a:r>
            <a:r>
              <a:rPr lang="en-US" altLang="zh-CN" sz="1800">
                <a:sym typeface="+mn-ea"/>
              </a:rPr>
              <a:t>submit </a:t>
            </a:r>
            <a:r>
              <a:rPr sz="1800">
                <a:sym typeface="+mn-ea"/>
              </a:rPr>
              <a:t>和</a:t>
            </a:r>
            <a:r>
              <a:rPr lang="en-US" altLang="zh-CN" sz="1800">
                <a:sym typeface="+mn-ea"/>
              </a:rPr>
              <a:t>image </a:t>
            </a:r>
            <a:r>
              <a:rPr sz="1800">
                <a:sym typeface="+mn-ea"/>
              </a:rPr>
              <a:t>的</a:t>
            </a:r>
            <a:r>
              <a:rPr lang="en-US" altLang="zh-CN" sz="1800">
                <a:sym typeface="+mn-ea"/>
              </a:rPr>
              <a:t>input </a:t>
            </a:r>
            <a:r>
              <a:rPr sz="1800">
                <a:sym typeface="+mn-ea"/>
              </a:rPr>
              <a:t>标记</a:t>
            </a:r>
            <a:r>
              <a:rPr sz="1800" smtClean="0">
                <a:sym typeface="+mn-ea"/>
              </a:rPr>
              <a:t>。</a:t>
            </a:r>
            <a:endParaRPr lang="en-US" altLang="zh-CN" sz="1800" dirty="0" smtClean="0"/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altLang="zh-CN" sz="1800" dirty="0" smtClean="0"/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smtClean="0">
                <a:sym typeface="+mn-ea"/>
              </a:rPr>
              <a:t>pattern</a:t>
            </a:r>
            <a:r>
              <a:rPr altLang="zh-CN" sz="1800" smtClean="0">
                <a:sym typeface="+mn-ea"/>
              </a:rPr>
              <a:t>属性</a:t>
            </a:r>
            <a:r>
              <a:rPr sz="1800" smtClean="0">
                <a:sym typeface="+mn-ea"/>
              </a:rPr>
              <a:t>（一般为</a:t>
            </a:r>
            <a:r>
              <a:rPr altLang="zh-CN" sz="1800">
                <a:sym typeface="+mn-ea"/>
              </a:rPr>
              <a:t>正则表达式</a:t>
            </a:r>
            <a:r>
              <a:rPr sz="1800" smtClean="0">
                <a:sym typeface="+mn-ea"/>
              </a:rPr>
              <a:t>）。</a:t>
            </a:r>
            <a:r>
              <a:rPr altLang="zh-CN" sz="1800" smtClean="0">
                <a:sym typeface="+mn-ea"/>
              </a:rPr>
              <a:t>规定</a:t>
            </a:r>
            <a:r>
              <a:rPr altLang="zh-CN" sz="1800">
                <a:sym typeface="+mn-ea"/>
              </a:rPr>
              <a:t>用于验证</a:t>
            </a:r>
            <a:r>
              <a:rPr lang="en-US" altLang="zh-CN" sz="1800">
                <a:sym typeface="+mn-ea"/>
              </a:rPr>
              <a:t>input</a:t>
            </a:r>
            <a:r>
              <a:rPr altLang="zh-CN" sz="1800">
                <a:sym typeface="+mn-ea"/>
              </a:rPr>
              <a:t>域的模</a:t>
            </a:r>
            <a:r>
              <a:rPr altLang="zh-CN" sz="1800" smtClean="0">
                <a:sym typeface="+mn-ea"/>
              </a:rPr>
              <a:t>式。适</a:t>
            </a:r>
            <a:r>
              <a:rPr altLang="zh-CN" sz="1800">
                <a:sym typeface="+mn-ea"/>
              </a:rPr>
              <a:t>用</a:t>
            </a:r>
            <a:r>
              <a:rPr altLang="zh-CN" sz="1800" smtClean="0">
                <a:sym typeface="+mn-ea"/>
              </a:rPr>
              <a:t>于</a:t>
            </a:r>
            <a:r>
              <a:rPr lang="en-US" altLang="zh-CN" sz="1800" smtClean="0">
                <a:sym typeface="+mn-ea"/>
              </a:rPr>
              <a:t>text</a:t>
            </a:r>
            <a:r>
              <a:rPr altLang="zh-CN"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search</a:t>
            </a:r>
            <a:r>
              <a:rPr altLang="zh-CN"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 url</a:t>
            </a:r>
            <a:r>
              <a:rPr altLang="zh-CN"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tel</a:t>
            </a:r>
            <a:r>
              <a:rPr altLang="zh-CN"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email</a:t>
            </a:r>
            <a:r>
              <a:rPr altLang="zh-CN" sz="1800">
                <a:sym typeface="+mn-ea"/>
              </a:rPr>
              <a:t>、</a:t>
            </a:r>
            <a:r>
              <a:rPr lang="en-US" altLang="zh-CN" sz="1800" smtClean="0">
                <a:sym typeface="+mn-ea"/>
              </a:rPr>
              <a:t>password</a:t>
            </a:r>
            <a:r>
              <a:rPr sz="1800">
                <a:sym typeface="+mn-ea"/>
              </a:rPr>
              <a:t>等</a:t>
            </a:r>
            <a:r>
              <a:rPr altLang="zh-CN" sz="1800" smtClean="0">
                <a:sym typeface="+mn-ea"/>
              </a:rPr>
              <a:t>类型的</a:t>
            </a:r>
            <a:r>
              <a:rPr lang="en-US" altLang="zh-CN" sz="1800">
                <a:sym typeface="+mn-ea"/>
              </a:rPr>
              <a:t>input</a:t>
            </a:r>
            <a:r>
              <a:rPr altLang="zh-CN" sz="1800">
                <a:sym typeface="+mn-ea"/>
              </a:rPr>
              <a:t>标</a:t>
            </a:r>
            <a:r>
              <a:rPr altLang="zh-CN" sz="1800" smtClean="0">
                <a:sym typeface="+mn-ea"/>
              </a:rPr>
              <a:t>记</a:t>
            </a:r>
            <a:r>
              <a:rPr sz="1800" smtClean="0">
                <a:sym typeface="+mn-ea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简单示例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505" y="963930"/>
            <a:ext cx="8682990" cy="4394200"/>
          </a:xfrm>
        </p:spPr>
        <p:txBody>
          <a:bodyPr>
            <a:noAutofit/>
          </a:bodyPr>
          <a:lstStyle/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&lt;body&gt;				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&lt;form action="" method="get"&gt;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fieldset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style="text-align:center;padding:20px;"&gt;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&lt;legend align="center"&gt;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理财认购信息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&lt;/legend&gt;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      用户名称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&lt;input type="text" name="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usrname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required&gt;&lt;!-- 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不能为空 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--&gt;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      认购金额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&lt;input type="number" name="money" min="5" max="100" step="5"/&gt;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      手机号码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&lt;input type="text" name="phone"  pattern="^1[3|4|5|8][0-9][0-9]{8}$" title="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手机号码是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位数字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required /&gt;&lt;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/&gt;&lt;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/&gt;&lt;!-- 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不能为空且必须为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位数字 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--&gt;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&lt;label&gt;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相片：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&lt;/label&gt;&lt;input type="file" multiple="multiple"/&gt;&lt;!-- 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支持多选  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--&gt;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&lt;input type="submit" 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formaction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admin.asp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value="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以管理员身份提交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/&gt;&lt;!-- 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重写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 --&gt;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&lt;input type="submit" 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formnovalidate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="true" value="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不要求验证提交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/&gt;&lt;!-- 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重写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novalidate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--&gt;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&lt;input type="submit" value="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提交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/&gt;				</a:t>
            </a:r>
            <a:endParaRPr lang="en-US" altLang="zh-C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&lt;/</a:t>
            </a:r>
            <a:r>
              <a:rPr lang="en-US" altLang="zh-CN" sz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fieldset</a:t>
            </a:r>
            <a:r>
              <a:rPr lang="en-US" altLang="zh-CN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</a:t>
            </a:r>
            <a:endParaRPr lang="en-US" altLang="zh-CN" sz="12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&lt;/form&gt;</a:t>
            </a:r>
            <a:endParaRPr lang="en-US" altLang="zh-CN" sz="12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&lt;/body&gt;</a:t>
            </a:r>
            <a:endParaRPr lang="en-US" altLang="zh-CN" sz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1" cstate="print"/>
          <a:srcRect t="30510"/>
          <a:stretch>
            <a:fillRect/>
          </a:stretch>
        </p:blipFill>
        <p:spPr bwMode="auto">
          <a:xfrm>
            <a:off x="5133340" y="4333240"/>
            <a:ext cx="360553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/>
          <a:srcRect t="36131"/>
          <a:stretch>
            <a:fillRect/>
          </a:stretch>
        </p:blipFill>
        <p:spPr bwMode="auto">
          <a:xfrm>
            <a:off x="5027295" y="5726430"/>
            <a:ext cx="3886200" cy="79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3" cstate="print"/>
          <a:srcRect t="36922"/>
          <a:stretch>
            <a:fillRect/>
          </a:stretch>
        </p:blipFill>
        <p:spPr bwMode="auto">
          <a:xfrm>
            <a:off x="304165" y="5588635"/>
            <a:ext cx="36576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4" cstate="print"/>
          <a:srcRect t="35927"/>
          <a:stretch>
            <a:fillRect/>
          </a:stretch>
        </p:blipFill>
        <p:spPr bwMode="auto">
          <a:xfrm>
            <a:off x="502285" y="4523105"/>
            <a:ext cx="3681730" cy="75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66540" y="5183505"/>
          <a:ext cx="11239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5" imgW="1123950" imgH="542925" progId="Package">
                  <p:embed/>
                </p:oleObj>
              </mc:Choice>
              <mc:Fallback>
                <p:oleObj name="" r:id="rId5" imgW="1123950" imgH="542925" progId="Package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6540" y="5183505"/>
                        <a:ext cx="11239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表单日期选择器的应用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660" y="1337945"/>
            <a:ext cx="8351520" cy="3886200"/>
          </a:xfrm>
        </p:spPr>
        <p:txBody>
          <a:bodyPr/>
          <a:lstStyle/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&lt;body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altLang="zh-CN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fieldset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&lt;legend align="center"&gt;</a:t>
            </a:r>
            <a:r>
              <a:rPr lang="zh-CN" alt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新生报到须知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&lt;/legend&gt;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   开学日期：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&lt;input type="date" /&gt;&lt;</a:t>
            </a:r>
            <a:r>
              <a:rPr lang="en-US" altLang="zh-CN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   开学起始周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&lt;input type="week" name="</a:t>
            </a:r>
            <a:r>
              <a:rPr lang="en-US" altLang="zh-CN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user_date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/&gt;&lt;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   开始起始月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&lt;input type="month" name="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user_date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”/&gt;&lt;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   交费时间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&lt;input type="time" name="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user_date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”/&gt;&lt;</a:t>
            </a:r>
            <a:r>
              <a:rPr lang="en-US" altLang="zh-CN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   日期与时间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&lt;input type="</a:t>
            </a:r>
            <a:r>
              <a:rPr lang="en-US" altLang="zh-CN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datetime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name="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user_date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”/&gt;&lt;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   本地日期与时间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&lt;input type="</a:t>
            </a:r>
            <a:r>
              <a:rPr lang="en-US" altLang="zh-CN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datetime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-local" name="</a:t>
            </a:r>
            <a:r>
              <a:rPr lang="en-US" altLang="zh-CN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user_date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/&gt;&lt;</a:t>
            </a:r>
            <a:r>
              <a:rPr lang="en-US" altLang="zh-CN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&lt;input type="submit" value="</a:t>
            </a:r>
            <a:r>
              <a:rPr lang="zh-CN" alt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提交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/&gt;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&lt;input type="reset" /&gt;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&lt;/</a:t>
            </a:r>
            <a:r>
              <a:rPr lang="en-US" altLang="zh-CN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fieldset</a:t>
            </a: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body&gt;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 t="23104"/>
          <a:stretch>
            <a:fillRect/>
          </a:stretch>
        </p:blipFill>
        <p:spPr bwMode="auto">
          <a:xfrm>
            <a:off x="3578225" y="4377055"/>
            <a:ext cx="5100955" cy="223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76375" y="5224145"/>
          <a:ext cx="11239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" r:id="rId2" imgW="1123950" imgH="542925" progId="Package">
                  <p:embed/>
                </p:oleObj>
              </mc:Choice>
              <mc:Fallback>
                <p:oleObj name="" r:id="rId2" imgW="1123950" imgH="542925" progId="Package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6375" y="5224145"/>
                        <a:ext cx="11239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其他</a:t>
            </a:r>
            <a:r>
              <a:rPr lang="en-US" altLang="zh-CN" dirty="0"/>
              <a:t>input </a:t>
            </a:r>
            <a:r>
              <a:rPr lang="zh-CN" altLang="en-US" dirty="0"/>
              <a:t>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676401"/>
            <a:ext cx="8509000" cy="3810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input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类型：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color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&lt;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type="color" name="favcolor"&gt; &lt;!--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从取色器拾取颜色 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--&gt;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input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类型：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tel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。定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义输入电话号码字段。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&lt;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type="tel" name="usrtel"&gt;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input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类型：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email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email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类型用于包含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e-mail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地址的输入域。在提交表单时，会自动验证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email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域的值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是否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合法有效。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&lt;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type="email" name="useremail"&gt; &lt;!--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自动验证邮箱格式 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--&gt;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其他</a:t>
            </a:r>
            <a:r>
              <a:rPr lang="en-US" altLang="zh-CN" dirty="0"/>
              <a:t>input </a:t>
            </a:r>
            <a:r>
              <a:rPr lang="zh-CN" altLang="en-US" dirty="0"/>
              <a:t>类型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38605" y="3272157"/>
          <a:ext cx="5779770" cy="28003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63395"/>
                <a:gridCol w="4016375"/>
              </a:tblGrid>
              <a:tr h="36195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30505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disabled</a:t>
                      </a:r>
                      <a:endParaRPr lang="en-US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规定输入字段是禁用的。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30505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max</a:t>
                      </a: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规定允许的最大值。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30505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maxlength</a:t>
                      </a: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规定输入字段的最大字符长度。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30505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min</a:t>
                      </a:r>
                      <a:endParaRPr lang="en-US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规定允许的最小值。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29870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pattern</a:t>
                      </a: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规定用于验证输入字段的模式。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30505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readonly</a:t>
                      </a: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规定输入字段的值无法修改</a:t>
                      </a:r>
                      <a:r>
                        <a:rPr lang="en-US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只读</a:t>
                      </a:r>
                      <a:r>
                        <a:rPr lang="en-US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30505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required</a:t>
                      </a: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规定输入字段的值是必需的。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30505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size</a:t>
                      </a: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规定输入字段中的可见字符数。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30505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step</a:t>
                      </a: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规定输入字段的合法数字间隔。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230505">
                <a:tc>
                  <a:txBody>
                    <a:bodyPr/>
                    <a:lstStyle/>
                    <a:p>
                      <a:pPr indent="208280"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value</a:t>
                      </a: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规定输入字段的默认值。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29565" y="1452245"/>
            <a:ext cx="848550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input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类型：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number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。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number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类型用于包含数值的输入域。此类型的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input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标记常用属性如下表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所示。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   &lt;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input type="number" name="mynumber" min="0" max="100"&gt;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其他</a:t>
            </a:r>
            <a:r>
              <a:rPr lang="zh-CN" altLang="en-US" dirty="0"/>
              <a:t>的</a:t>
            </a:r>
            <a:r>
              <a:rPr lang="en-US" altLang="zh-CN" dirty="0"/>
              <a:t>input </a:t>
            </a:r>
            <a:r>
              <a:rPr lang="zh-CN" altLang="en-US" dirty="0"/>
              <a:t>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1447800"/>
            <a:ext cx="8483600" cy="474027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input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类型：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range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range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类型用于包含一定范围内数字值的输入域。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range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类型显示为滑动条。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&lt;input type="range" name="money" min="1" max="1000" step="5"&gt;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input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类型：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search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类型用于搜索域，例如站点搜索或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搜索。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&lt;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type="search" name="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websidesearch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"&gt;</a:t>
            </a: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input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类型：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url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r>
              <a:rPr lang="en-US" altLang="zh-CN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url</a:t>
            </a: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类型用于包含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URL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地址的输入域。在提交表单时，会自动验证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url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域的值。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&lt;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type="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url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name="homepage"&gt;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主体</a:t>
            </a:r>
            <a:r>
              <a:rPr lang="en-US" altLang="zh-CN" dirty="0" smtClean="0"/>
              <a:t>body-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1303655"/>
            <a:ext cx="8251825" cy="1508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8650" y="2750185"/>
            <a:ext cx="75304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&lt;html lang="en"&gt;</a:t>
            </a:r>
            <a:endParaRPr lang="zh-CN" altLang="en-US"/>
          </a:p>
          <a:p>
            <a:r>
              <a:rPr lang="zh-CN" altLang="en-US"/>
              <a:t> &lt;head&gt;</a:t>
            </a:r>
            <a:endParaRPr lang="zh-CN" altLang="en-US"/>
          </a:p>
          <a:p>
            <a:r>
              <a:rPr lang="zh-CN" altLang="en-US"/>
              <a:t>   &lt;meta charset="UTF-8"&gt;</a:t>
            </a:r>
            <a:endParaRPr lang="zh-CN" altLang="en-US"/>
          </a:p>
          <a:p>
            <a:r>
              <a:rPr lang="zh-CN" altLang="en-US"/>
              <a:t>   &lt;title&gt; 这是页面标题，例如深圳大学 &lt;/title&gt;</a:t>
            </a:r>
            <a:endParaRPr lang="zh-CN" altLang="en-US"/>
          </a:p>
          <a:p>
            <a:r>
              <a:rPr lang="zh-CN" altLang="en-US"/>
              <a:t> &lt;/head&gt;</a:t>
            </a:r>
            <a:endParaRPr lang="zh-CN" altLang="en-US"/>
          </a:p>
          <a:p>
            <a:r>
              <a:rPr lang="zh-CN" altLang="en-US"/>
              <a:t>   &lt;body text="green"&gt;</a:t>
            </a:r>
            <a:endParaRPr lang="zh-CN" altLang="en-US"/>
          </a:p>
          <a:p>
            <a:r>
              <a:rPr lang="zh-CN" altLang="en-US"/>
              <a:t>     &lt;h3 align="center"&gt;Web前端开发技术课程简介&lt;/h3&gt;</a:t>
            </a:r>
            <a:endParaRPr lang="zh-CN" altLang="en-US"/>
          </a:p>
          <a:p>
            <a:r>
              <a:rPr lang="zh-CN" altLang="en-US"/>
              <a:t>     &lt;hr color="red"&gt;</a:t>
            </a:r>
            <a:endParaRPr lang="zh-CN" altLang="en-US"/>
          </a:p>
          <a:p>
            <a:r>
              <a:rPr lang="zh-CN" altLang="en-US"/>
              <a:t>     &lt;p&gt;课程将通过对Web前端HTML、CSS、JavaScript等技术的学习，通过实验培养学生进行Web前端设计与开发的能力。&lt;/p&gt;</a:t>
            </a:r>
            <a:endParaRPr lang="zh-CN" altLang="en-US"/>
          </a:p>
          <a:p>
            <a:r>
              <a:rPr lang="zh-CN" altLang="en-US"/>
              <a:t>   &lt;/body&gt;</a:t>
            </a:r>
            <a:endParaRPr lang="zh-CN" altLang="en-US"/>
          </a:p>
          <a:p>
            <a:r>
              <a:rPr lang="zh-CN" altLang="en-US"/>
              <a:t>&lt;/html&gt;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其他</a:t>
            </a:r>
            <a:r>
              <a:rPr lang="en-US" altLang="zh-CN" dirty="0"/>
              <a:t>input </a:t>
            </a:r>
            <a:r>
              <a:rPr lang="zh-CN" altLang="en-US" dirty="0"/>
              <a:t>类型综合应用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00" y="1171575"/>
            <a:ext cx="8509000" cy="3886199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&lt;</a:t>
            </a:r>
            <a:r>
              <a:rPr lang="en-US" altLang="zh-CN" sz="1600" dirty="0"/>
              <a:t>body&gt;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  &lt;</a:t>
            </a:r>
            <a:r>
              <a:rPr lang="en-US" altLang="zh-CN" sz="1600" dirty="0" err="1"/>
              <a:t>fieldset</a:t>
            </a:r>
            <a:r>
              <a:rPr lang="en-US" altLang="zh-CN" sz="1600" dirty="0"/>
              <a:t> style="width:500px;height:200px;padding:20px 50px;"&gt;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    &lt;legend align="center"&gt;</a:t>
            </a:r>
            <a:r>
              <a:rPr lang="zh-CN" altLang="en-US" sz="1600" dirty="0"/>
              <a:t>新增其它</a:t>
            </a:r>
            <a:r>
              <a:rPr lang="en-US" altLang="zh-CN" sz="1600" dirty="0"/>
              <a:t>input</a:t>
            </a:r>
            <a:r>
              <a:rPr lang="zh-CN" altLang="en-US" sz="1600" dirty="0"/>
              <a:t>类型</a:t>
            </a:r>
            <a:r>
              <a:rPr lang="en-US" altLang="zh-CN" sz="1600" dirty="0"/>
              <a:t>&lt;/legend&gt;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    &lt;form method="post" action=""&gt;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设置颜色：</a:t>
            </a:r>
            <a:r>
              <a:rPr lang="en-US" altLang="zh-CN" sz="1600" dirty="0"/>
              <a:t>&lt;input type="text" name="color1" id="color1" </a:t>
            </a:r>
            <a:r>
              <a:rPr lang="en-US" altLang="zh-CN" sz="1600" dirty="0" err="1"/>
              <a:t>readonly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      &lt;input type="color" name="color2" </a:t>
            </a:r>
            <a:r>
              <a:rPr lang="en-US" altLang="zh-CN" sz="1600" dirty="0" err="1"/>
              <a:t>oninput</a:t>
            </a:r>
            <a:r>
              <a:rPr lang="en-US" altLang="zh-CN" sz="1600" dirty="0"/>
              <a:t>="color1.value=color2.value"&gt;&lt;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输入邮箱</a:t>
            </a:r>
            <a:r>
              <a:rPr lang="en-US" altLang="zh-CN" sz="1600" dirty="0"/>
              <a:t>: &lt;input type="email" name="</a:t>
            </a:r>
            <a:r>
              <a:rPr lang="en-US" altLang="zh-CN" sz="1600" dirty="0" err="1"/>
              <a:t>useremail</a:t>
            </a:r>
            <a:r>
              <a:rPr lang="en-US" altLang="zh-CN" sz="1600" dirty="0"/>
              <a:t>"&gt;&lt;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站内搜索</a:t>
            </a:r>
            <a:r>
              <a:rPr lang="en-US" altLang="zh-CN" sz="1600" dirty="0"/>
              <a:t>: &lt;input type="search" name="</a:t>
            </a:r>
            <a:r>
              <a:rPr lang="en-US" altLang="zh-CN" sz="1600" dirty="0" err="1"/>
              <a:t>insidesearch</a:t>
            </a:r>
            <a:r>
              <a:rPr lang="en-US" altLang="zh-CN" sz="1600" dirty="0"/>
              <a:t>"&gt;&lt;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电话号码</a:t>
            </a:r>
            <a:r>
              <a:rPr lang="en-US" altLang="zh-CN" sz="1600" dirty="0"/>
              <a:t>: &lt;input type="</a:t>
            </a:r>
            <a:r>
              <a:rPr lang="en-US" altLang="zh-CN" sz="1600" dirty="0" err="1"/>
              <a:t>tel</a:t>
            </a:r>
            <a:r>
              <a:rPr lang="en-US" altLang="zh-CN" sz="1600" dirty="0"/>
              <a:t>" name="</a:t>
            </a:r>
            <a:r>
              <a:rPr lang="en-US" altLang="zh-CN" sz="1600" dirty="0" err="1"/>
              <a:t>usrtel</a:t>
            </a:r>
            <a:r>
              <a:rPr lang="en-US" altLang="zh-CN" sz="1600" dirty="0"/>
              <a:t>"&gt;&lt;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个人主页：</a:t>
            </a:r>
            <a:r>
              <a:rPr lang="en-US" altLang="zh-CN" sz="1600" dirty="0"/>
              <a:t>&lt;input type="</a:t>
            </a:r>
            <a:r>
              <a:rPr lang="en-US" altLang="zh-CN" sz="1600" dirty="0" err="1"/>
              <a:t>url</a:t>
            </a:r>
            <a:r>
              <a:rPr lang="en-US" altLang="zh-CN" sz="1600" dirty="0"/>
              <a:t>" name="homepage"&gt;&lt;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年龄：</a:t>
            </a:r>
            <a:r>
              <a:rPr lang="en-US" altLang="zh-CN" sz="1600" dirty="0"/>
              <a:t>&lt;input type="range" name="age" min="1" max="</a:t>
            </a:r>
            <a:r>
              <a:rPr lang="en-US" altLang="zh-CN" sz="1600" dirty="0" smtClean="0"/>
              <a:t>120" </a:t>
            </a:r>
            <a:r>
              <a:rPr lang="en-US" altLang="zh-CN" sz="1600" dirty="0" err="1" smtClean="0"/>
              <a:t>oninput</a:t>
            </a:r>
            <a:r>
              <a:rPr lang="en-US" altLang="zh-CN" sz="1600" dirty="0"/>
              <a:t>="</a:t>
            </a:r>
            <a:r>
              <a:rPr lang="en-US" altLang="zh-CN" sz="1600" dirty="0" err="1" smtClean="0"/>
              <a:t>age_num.value</a:t>
            </a:r>
            <a:r>
              <a:rPr lang="en-US" altLang="zh-CN" sz="1600" dirty="0" smtClean="0"/>
              <a:t>=</a:t>
            </a:r>
            <a:r>
              <a:rPr lang="en-US" altLang="zh-CN" sz="1600" dirty="0" err="1" smtClean="0"/>
              <a:t>age.value</a:t>
            </a:r>
            <a:r>
              <a:rPr lang="en-US" altLang="zh-CN" sz="1600" dirty="0" smtClean="0"/>
              <a:t>“&gt;&lt;</a:t>
            </a:r>
            <a:r>
              <a:rPr lang="en-US" altLang="zh-CN" sz="1600" dirty="0"/>
              <a:t>output name="</a:t>
            </a:r>
            <a:r>
              <a:rPr lang="en-US" altLang="zh-CN" sz="1600" dirty="0" err="1"/>
              <a:t>age_num</a:t>
            </a:r>
            <a:r>
              <a:rPr lang="en-US" altLang="zh-CN" sz="1600" dirty="0"/>
              <a:t>" for="age"&gt;&lt;/output&gt;&lt;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期望薪酬：</a:t>
            </a:r>
            <a:r>
              <a:rPr lang="en-US" altLang="zh-CN" sz="1600" dirty="0"/>
              <a:t>&lt;input type="number" name="quantity" min="2500" max="10000" step="100" value="2500"&gt;&lt;</a:t>
            </a:r>
            <a:r>
              <a:rPr lang="en-US" altLang="zh-CN" sz="1600" dirty="0" err="1"/>
              <a:t>br</a:t>
            </a:r>
            <a:r>
              <a:rPr lang="en-US" altLang="zh-CN" sz="1600" dirty="0" smtClean="0"/>
              <a:t>&gt;&lt;</a:t>
            </a:r>
            <a:r>
              <a:rPr lang="en-US" altLang="zh-CN" sz="1600" dirty="0"/>
              <a:t>input type="submit" value="</a:t>
            </a:r>
            <a:r>
              <a:rPr lang="zh-CN" altLang="en-US" sz="1600" dirty="0"/>
              <a:t>提交</a:t>
            </a:r>
            <a:r>
              <a:rPr lang="en-US" altLang="zh-CN" sz="1600" dirty="0"/>
              <a:t>" /&gt;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      &lt;input type="reset" /&gt;</a:t>
            </a:r>
            <a:endParaRPr lang="en-US" altLang="zh-CN" sz="16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    &lt;/form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&lt;/</a:t>
            </a:r>
            <a:r>
              <a:rPr lang="en-US" altLang="zh-CN" sz="1600" dirty="0" err="1"/>
              <a:t>fieldset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&lt;/</a:t>
            </a:r>
            <a:r>
              <a:rPr lang="en-US" altLang="zh-CN" sz="1600" dirty="0"/>
              <a:t>body</a:t>
            </a:r>
            <a:r>
              <a:rPr lang="en-US" altLang="zh-CN" sz="1600" dirty="0" smtClean="0"/>
              <a:t>&gt;</a:t>
            </a:r>
            <a:endParaRPr lang="en-US" altLang="zh-CN" sz="1600" dirty="0" smtClean="0"/>
          </a:p>
        </p:txBody>
      </p:sp>
      <p:pic>
        <p:nvPicPr>
          <p:cNvPr id="92162" name="Picture 2"/>
          <p:cNvPicPr>
            <a:picLocks noGrp="1" noChangeAspect="1" noChangeArrowheads="1"/>
          </p:cNvPicPr>
          <p:nvPr/>
        </p:nvPicPr>
        <p:blipFill>
          <a:blip r:embed="rId1" cstate="print"/>
          <a:srcRect t="20510"/>
          <a:stretch>
            <a:fillRect/>
          </a:stretch>
        </p:blipFill>
        <p:spPr bwMode="auto">
          <a:xfrm>
            <a:off x="3318510" y="5179695"/>
            <a:ext cx="3931920" cy="161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82840" y="5716270"/>
          <a:ext cx="11239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" r:id="rId2" imgW="1123950" imgH="542925" progId="Package">
                  <p:embed/>
                </p:oleObj>
              </mc:Choice>
              <mc:Fallback>
                <p:oleObj name="" r:id="rId2" imgW="1123950" imgH="542925" progId="Package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82840" y="5716270"/>
                        <a:ext cx="11239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output 标记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smtClean="0">
                <a:latin typeface="微软雅黑" panose="020B0503020204020204" charset="-122"/>
                <a:sym typeface="+mn-ea"/>
              </a:rPr>
              <a:t>output元素表示应用程序执行的计算结果或用户操作的结果。</a:t>
            </a:r>
            <a:endParaRPr lang="en-US" altLang="zh-CN" sz="1600" smtClean="0">
              <a:latin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smtClean="0">
                <a:latin typeface="微软雅黑" panose="020B0503020204020204" charset="-122"/>
                <a:sym typeface="+mn-ea"/>
              </a:rPr>
              <a:t>output</a:t>
            </a:r>
            <a:r>
              <a:rPr sz="1600" smtClean="0">
                <a:latin typeface="微软雅黑" panose="020B0503020204020204" charset="-122"/>
                <a:sym typeface="+mn-ea"/>
              </a:rPr>
              <a:t>标记有</a:t>
            </a:r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for</a:t>
            </a:r>
            <a:r>
              <a:rPr sz="1600" smtClean="0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、</a:t>
            </a:r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form</a:t>
            </a:r>
            <a:r>
              <a:rPr sz="1600" smtClean="0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、</a:t>
            </a:r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name </a:t>
            </a:r>
            <a:r>
              <a:rPr sz="1600" smtClean="0">
                <a:latin typeface="微软雅黑" panose="020B0503020204020204" charset="-122"/>
                <a:sym typeface="+mn-ea"/>
              </a:rPr>
              <a:t>三个属性。</a:t>
            </a:r>
            <a:endParaRPr sz="1600" smtClean="0">
              <a:latin typeface="微软雅黑" panose="020B0503020204020204" charset="-122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smtClean="0">
                <a:latin typeface="微软雅黑" panose="020B0503020204020204" charset="-122"/>
                <a:sym typeface="+mn-ea"/>
              </a:rPr>
              <a:t>for </a:t>
            </a:r>
            <a:r>
              <a:rPr sz="1600" smtClean="0">
                <a:latin typeface="微软雅黑" panose="020B0503020204020204" charset="-122"/>
                <a:sym typeface="+mn-ea"/>
              </a:rPr>
              <a:t>属性用于描述计算中使用的元素与计算结果之间的关系，其值为每一元素的</a:t>
            </a:r>
            <a:r>
              <a:rPr lang="en-US" altLang="zh-CN" sz="1600" smtClean="0">
                <a:latin typeface="微软雅黑" panose="020B0503020204020204" charset="-122"/>
                <a:sym typeface="+mn-ea"/>
              </a:rPr>
              <a:t>id</a:t>
            </a:r>
            <a:r>
              <a:rPr sz="1600" smtClean="0">
                <a:latin typeface="微软雅黑" panose="020B0503020204020204" charset="-122"/>
                <a:sym typeface="+mn-ea"/>
              </a:rPr>
              <a:t>，多个</a:t>
            </a:r>
            <a:r>
              <a:rPr lang="en-US" altLang="zh-CN" sz="1600" smtClean="0">
                <a:latin typeface="微软雅黑" panose="020B0503020204020204" charset="-122"/>
                <a:sym typeface="+mn-ea"/>
              </a:rPr>
              <a:t>id </a:t>
            </a:r>
            <a:r>
              <a:rPr sz="1600" smtClean="0">
                <a:latin typeface="微软雅黑" panose="020B0503020204020204" charset="-122"/>
                <a:sym typeface="+mn-ea"/>
              </a:rPr>
              <a:t>之间用空格分隔。</a:t>
            </a:r>
            <a:endParaRPr lang="zh-CN" altLang="en-US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smtClean="0">
                <a:latin typeface="微软雅黑" panose="020B0503020204020204" charset="-122"/>
                <a:sym typeface="+mn-ea"/>
              </a:rPr>
              <a:t>form </a:t>
            </a:r>
            <a:r>
              <a:rPr sz="1600" smtClean="0">
                <a:latin typeface="微软雅黑" panose="020B0503020204020204" charset="-122"/>
                <a:sym typeface="+mn-ea"/>
              </a:rPr>
              <a:t>属性用于定义输入字段所属的一个或多个表单。</a:t>
            </a:r>
            <a:endParaRPr lang="zh-CN" altLang="en-US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smtClean="0">
                <a:latin typeface="微软雅黑" panose="020B0503020204020204" charset="-122"/>
                <a:sym typeface="+mn-ea"/>
              </a:rPr>
              <a:t>name </a:t>
            </a:r>
            <a:r>
              <a:rPr sz="1600" smtClean="0">
                <a:latin typeface="微软雅黑" panose="020B0503020204020204" charset="-122"/>
                <a:sym typeface="+mn-ea"/>
              </a:rPr>
              <a:t>属性用于定义对象的唯一名称（表单提交时使用）。</a:t>
            </a:r>
            <a:endParaRPr lang="zh-CN" altLang="en-US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600" b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3524250"/>
            <a:ext cx="8387715" cy="162687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progress标记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progress</a:t>
            </a:r>
            <a:r>
              <a:rPr sz="1600">
                <a:sym typeface="+mn-ea"/>
              </a:rPr>
              <a:t>标记</a:t>
            </a:r>
            <a:r>
              <a:rPr lang="zh-CN" altLang="en-US" sz="1600"/>
              <a:t>表示任务的完成进度。 </a:t>
            </a:r>
            <a:endParaRPr lang="zh-CN" altLang="en-US" sz="1600"/>
          </a:p>
          <a:p>
            <a:pPr lvl="1"/>
            <a:r>
              <a:rPr lang="zh-CN" altLang="en-US" sz="1600"/>
              <a:t>进度要么是不确定的，表示正在取得进展但不清楚任务完成前还需做多少工作（例如，因为任务在等待远程主机响应），要么是一个在零到最大值范围内的数字，表示已完成的工作比例。</a:t>
            </a:r>
            <a:endParaRPr lang="zh-CN" altLang="en-US" sz="1600"/>
          </a:p>
          <a:p>
            <a:pPr lvl="1"/>
            <a:r>
              <a:rPr lang="zh-CN" altLang="en-US" sz="1600"/>
              <a:t>有两个属性决定了元素所表示的当前任务完成情况。value 属性指定已完成的部分，max 属性指定任务总共需要的工作量。单位是任意的，没有规定。</a:t>
            </a:r>
            <a:endParaRPr lang="zh-CN" altLang="en-US" sz="1600"/>
          </a:p>
          <a:p>
            <a:pPr lvl="1"/>
            <a:r>
              <a:rPr lang="zh-CN" altLang="en-US" sz="1600"/>
              <a:t>如果省略 value 属性，则进度条是不确定的进度条。否则是确定的进度条。</a:t>
            </a:r>
            <a:endParaRPr lang="zh-CN" altLang="en-US" sz="1600"/>
          </a:p>
          <a:p>
            <a:pPr lvl="0"/>
            <a:r>
              <a:rPr lang="zh-CN" altLang="en-US" sz="1600"/>
              <a:t>progress标记不适合用于仅仅作为仪表的情况，而不是任务进度。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表单的演化与设计原则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开发视角向</a:t>
            </a:r>
            <a:r>
              <a:rPr lang="zh-CN" altLang="en-US" sz="2400" b="1"/>
              <a:t>用户</a:t>
            </a:r>
            <a:r>
              <a:rPr lang="zh-CN" altLang="en-US" sz="2400"/>
              <a:t>视角的转化，三方</a:t>
            </a:r>
            <a:r>
              <a:rPr lang="zh-CN" altLang="en-US" sz="2400" b="1"/>
              <a:t>监管</a:t>
            </a:r>
            <a:r>
              <a:rPr lang="zh-CN" altLang="en-US" sz="2400"/>
              <a:t>的介入</a:t>
            </a:r>
            <a:endParaRPr lang="zh-CN" altLang="en-US" sz="2400"/>
          </a:p>
          <a:p>
            <a:r>
              <a:rPr lang="zh-CN" altLang="en-US" sz="2400"/>
              <a:t>设计基本原则</a:t>
            </a:r>
            <a:endParaRPr lang="zh-CN" altLang="en-US" sz="2400"/>
          </a:p>
          <a:p>
            <a:pPr lvl="1"/>
            <a:r>
              <a:rPr lang="zh-CN" altLang="en-US" sz="2400"/>
              <a:t>账户</a:t>
            </a:r>
            <a:endParaRPr lang="zh-CN" altLang="en-US" sz="2400"/>
          </a:p>
          <a:p>
            <a:pPr lvl="2"/>
            <a:r>
              <a:rPr lang="zh-CN" altLang="en-US" sz="2400"/>
              <a:t>注册、登录、补全、（渐开）</a:t>
            </a:r>
            <a:endParaRPr lang="zh-CN" altLang="en-US" sz="2400"/>
          </a:p>
          <a:p>
            <a:pPr lvl="1"/>
            <a:r>
              <a:rPr lang="zh-CN" altLang="en-US" sz="2400"/>
              <a:t>信息录入</a:t>
            </a:r>
            <a:endParaRPr lang="zh-CN" altLang="en-US" sz="2400"/>
          </a:p>
          <a:p>
            <a:pPr lvl="2"/>
            <a:r>
              <a:rPr lang="zh-CN" altLang="en-US" sz="2400"/>
              <a:t>提示、防错、保存、补全、焦点、</a:t>
            </a:r>
            <a:endParaRPr lang="zh-CN" altLang="en-US" sz="2400"/>
          </a:p>
          <a:p>
            <a:pPr lvl="1"/>
            <a:r>
              <a:rPr lang="zh-CN" altLang="en-US" sz="2400"/>
              <a:t>校验</a:t>
            </a:r>
            <a:endParaRPr lang="zh-CN" altLang="en-US" sz="2400"/>
          </a:p>
          <a:p>
            <a:pPr lvl="2"/>
            <a:r>
              <a:rPr lang="zh-CN" altLang="en-US" sz="2400"/>
              <a:t>安全、大小、符号、反馈</a:t>
            </a:r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标记属性</a:t>
            </a:r>
            <a:endParaRPr lang="zh-CN" altLang="en-US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0" dirty="0"/>
              <a:t>body</a:t>
            </a:r>
            <a:r>
              <a:rPr lang="zh-CN" altLang="en-US" sz="1800" b="0" dirty="0"/>
              <a:t>属性有</a:t>
            </a:r>
            <a:r>
              <a:rPr lang="en-US" altLang="zh-CN" sz="1800" b="0" dirty="0"/>
              <a:t>text</a:t>
            </a:r>
            <a:r>
              <a:rPr sz="1800" b="0" dirty="0"/>
              <a:t>（文本颜色）</a:t>
            </a:r>
            <a:r>
              <a:rPr lang="zh-CN" altLang="en-US" sz="1800" b="0" dirty="0"/>
              <a:t>、</a:t>
            </a:r>
            <a:r>
              <a:rPr lang="en-US" altLang="zh-CN" sz="1800" b="0" dirty="0"/>
              <a:t>bgcolor</a:t>
            </a:r>
            <a:r>
              <a:rPr sz="1800" b="0" dirty="0"/>
              <a:t>（背景颜色）</a:t>
            </a:r>
            <a:r>
              <a:rPr lang="zh-CN" altLang="en-US" sz="1800" b="0" dirty="0"/>
              <a:t>、</a:t>
            </a:r>
            <a:r>
              <a:rPr lang="en-US" altLang="zh-CN" sz="1800" b="0" dirty="0"/>
              <a:t>background</a:t>
            </a:r>
            <a:r>
              <a:rPr sz="1800" b="0" dirty="0"/>
              <a:t>（背景图片）</a:t>
            </a:r>
            <a:r>
              <a:rPr lang="zh-CN" altLang="en-US" sz="1800" b="0" dirty="0"/>
              <a:t>、</a:t>
            </a:r>
            <a:r>
              <a:rPr lang="en-US" altLang="zh-CN" sz="1800" b="0" dirty="0"/>
              <a:t>link</a:t>
            </a:r>
            <a:r>
              <a:rPr sz="1800" b="0" dirty="0"/>
              <a:t>（未访问链接颜色）</a:t>
            </a:r>
            <a:r>
              <a:rPr lang="zh-CN" altLang="en-US" sz="1800" b="0" dirty="0"/>
              <a:t>、</a:t>
            </a:r>
            <a:r>
              <a:rPr lang="en-US" altLang="zh-CN" sz="1800" b="0" dirty="0"/>
              <a:t>alink</a:t>
            </a:r>
            <a:r>
              <a:rPr sz="1800" b="0" dirty="0"/>
              <a:t>（活动链接颜色）</a:t>
            </a:r>
            <a:r>
              <a:rPr lang="zh-CN" altLang="en-US" sz="1800" b="0" dirty="0"/>
              <a:t>、</a:t>
            </a:r>
            <a:r>
              <a:rPr lang="en-US" altLang="zh-CN" sz="1800" b="0" dirty="0"/>
              <a:t>vlink</a:t>
            </a:r>
            <a:r>
              <a:rPr sz="1800" b="0" dirty="0"/>
              <a:t>（访问过链接颜色）</a:t>
            </a:r>
            <a:r>
              <a:rPr lang="zh-CN" altLang="en-US" sz="1800" b="0" dirty="0"/>
              <a:t>、</a:t>
            </a:r>
            <a:r>
              <a:rPr lang="en-US" altLang="zh-CN" sz="1800" b="0" dirty="0"/>
              <a:t>topmargin</a:t>
            </a:r>
            <a:r>
              <a:rPr sz="1800" b="0" dirty="0"/>
              <a:t>（上边距）</a:t>
            </a:r>
            <a:r>
              <a:rPr lang="zh-CN" altLang="en-US" sz="1800" b="0" dirty="0"/>
              <a:t>、</a:t>
            </a:r>
            <a:r>
              <a:rPr lang="en-US" altLang="zh-CN" sz="1800" b="0" dirty="0"/>
              <a:t>leftmargin</a:t>
            </a:r>
            <a:r>
              <a:rPr sz="1800" b="0" dirty="0"/>
              <a:t>（左边距）</a:t>
            </a:r>
            <a:r>
              <a:rPr lang="zh-CN" altLang="en-US" sz="1800" b="0" dirty="0"/>
              <a:t>等。</a:t>
            </a:r>
            <a:endParaRPr lang="zh-CN" altLang="en-US" sz="1800" b="0" dirty="0"/>
          </a:p>
          <a:p>
            <a:r>
              <a:rPr lang="zh-CN" altLang="en-US" sz="1800" dirty="0">
                <a:solidFill>
                  <a:srgbClr val="FF0000"/>
                </a:solidFill>
              </a:rPr>
              <a:t>样式属性少用</a:t>
            </a:r>
            <a:endParaRPr lang="zh-CN" altLang="en-US" sz="1800" dirty="0"/>
          </a:p>
          <a:p>
            <a:r>
              <a:rPr lang="zh-CN" altLang="en-US" sz="2200" b="0" dirty="0"/>
              <a:t>基本语法</a:t>
            </a:r>
            <a:endParaRPr lang="zh-CN" altLang="en-US" sz="2200" b="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b="0" dirty="0">
                <a:solidFill>
                  <a:srgbClr val="FF0000"/>
                </a:solidFill>
              </a:rPr>
              <a:t>       </a:t>
            </a:r>
            <a:r>
              <a:rPr lang="en-US" altLang="zh-CN" sz="1800" b="0" dirty="0">
                <a:solidFill>
                  <a:srgbClr val="FF0000"/>
                </a:solidFill>
              </a:rPr>
              <a:t>&lt;body leftmargin="50px" topmargin="50px" 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   </a:t>
            </a:r>
            <a:endParaRPr lang="en-US" altLang="zh-CN" sz="1800" b="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b="0" dirty="0" smtClean="0">
                <a:solidFill>
                  <a:srgbClr val="FF0000"/>
                </a:solidFill>
              </a:rPr>
              <a:t>                  text</a:t>
            </a:r>
            <a:r>
              <a:rPr lang="en-US" altLang="zh-CN" sz="1800" b="0" dirty="0">
                <a:solidFill>
                  <a:srgbClr val="FF0000"/>
                </a:solidFill>
              </a:rPr>
              <a:t>="#000000" bgcolor="#339999"  </a:t>
            </a:r>
            <a:endParaRPr lang="en-US" altLang="zh-CN" sz="1800" b="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b="0" dirty="0" smtClean="0">
                <a:solidFill>
                  <a:srgbClr val="FF0000"/>
                </a:solidFill>
              </a:rPr>
              <a:t>                   link</a:t>
            </a:r>
            <a:r>
              <a:rPr lang="en-US" altLang="zh-CN" sz="1800" b="0" dirty="0">
                <a:solidFill>
                  <a:srgbClr val="FF0000"/>
                </a:solidFill>
              </a:rPr>
              <a:t>="blue" alink="white" vlink="red" 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       </a:t>
            </a:r>
            <a:endParaRPr lang="en-US" altLang="zh-CN" sz="1800" b="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b="0" dirty="0" smtClean="0">
                <a:solidFill>
                  <a:srgbClr val="FF0000"/>
                </a:solidFill>
              </a:rPr>
              <a:t>                   background</a:t>
            </a:r>
            <a:r>
              <a:rPr lang="en-US" altLang="zh-CN" sz="1800" b="0" dirty="0">
                <a:solidFill>
                  <a:srgbClr val="FF0000"/>
                </a:solidFill>
              </a:rPr>
              <a:t>="body_image.jpg"&gt;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常用的全局属性</a:t>
            </a:r>
            <a:r>
              <a:rPr lang="en-US" altLang="zh-CN"/>
              <a:t>(H5)</a:t>
            </a:r>
            <a:endParaRPr lang="en-US" altLang="zh-CN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00837" y="1639578"/>
          <a:ext cx="8140065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005"/>
                <a:gridCol w="1272540"/>
                <a:gridCol w="543052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属性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class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一个元素可以有多个类，空格隔开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id</a:t>
                      </a:r>
                      <a:r>
                        <a:rPr lang="zh-CN" altLang="en-US"/>
                        <a:t>名不能包含空格，在一份文档中需唯一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style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行内样式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title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提示文本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区别于</a:t>
                      </a:r>
                      <a:r>
                        <a:rPr lang="en-US" altLang="zh-CN"/>
                        <a:t>title</a:t>
                      </a:r>
                      <a:r>
                        <a:rPr lang="zh-CN" altLang="en-US"/>
                        <a:t>标签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ltr/rtl </a:t>
                      </a:r>
                      <a:r>
                        <a:rPr lang="zh-CN" altLang="en-US"/>
                        <a:t>文本方向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lang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语言代码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ISO</a:t>
                      </a:r>
                      <a:r>
                        <a:rPr lang="zh-CN" altLang="en-US"/>
                        <a:t>的语言代码，中文是</a:t>
                      </a:r>
                      <a:r>
                        <a:rPr lang="en-US" altLang="zh-CN"/>
                        <a:t>“zh”</a:t>
                      </a:r>
                      <a:r>
                        <a:rPr lang="zh-CN" altLang="en-US"/>
                        <a:t>，英文是</a:t>
                      </a:r>
                      <a:r>
                        <a:rPr lang="en-US" altLang="zh-CN"/>
                        <a:t>”</a:t>
                      </a:r>
                      <a:r>
                        <a:rPr lang="en-US" altLang="zh-CN"/>
                        <a:t>en”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contenteditable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true/false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draggable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true/false/auto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是使用浏览器默认行为，链接和图像默认可拖拽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注释</a:t>
            </a:r>
            <a:endParaRPr lang="zh-CN" altLang="en-US" dirty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200" dirty="0">
                <a:sym typeface="+mn-ea"/>
              </a:rPr>
              <a:t>2</a:t>
            </a:r>
            <a:r>
              <a:rPr lang="zh-CN" altLang="en-US" sz="2200" dirty="0">
                <a:sym typeface="+mn-ea"/>
              </a:rPr>
              <a:t>种</a:t>
            </a:r>
            <a:r>
              <a:rPr lang="zh-CN" altLang="en-US" sz="2200" b="0" dirty="0"/>
              <a:t>注释方法：</a:t>
            </a:r>
            <a:endParaRPr lang="zh-CN" altLang="en-US" sz="2200" b="0" dirty="0"/>
          </a:p>
          <a:p>
            <a:pPr marL="358775" indent="9207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>
                <a:solidFill>
                  <a:srgbClr val="FF0000"/>
                </a:solidFill>
              </a:rPr>
              <a:t>&lt;!-- </a:t>
            </a:r>
            <a:r>
              <a:rPr lang="zh-CN" altLang="en-US" sz="2200" b="0" dirty="0">
                <a:solidFill>
                  <a:srgbClr val="FF0000"/>
                </a:solidFill>
              </a:rPr>
              <a:t>注释信息 </a:t>
            </a:r>
            <a:r>
              <a:rPr lang="en-US" altLang="zh-CN" sz="2200" b="0" dirty="0">
                <a:solidFill>
                  <a:srgbClr val="FF0000"/>
                </a:solidFill>
              </a:rPr>
              <a:t>--&gt;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 marL="815975" lvl="1" indent="92075">
              <a:spcBef>
                <a:spcPts val="0"/>
              </a:spcBef>
              <a:spcAft>
                <a:spcPts val="0"/>
              </a:spcAft>
            </a:pPr>
            <a:r>
              <a:rPr lang="en-US" altLang="zh-CN" sz="1825" dirty="0">
                <a:solidFill>
                  <a:srgbClr val="FF0000"/>
                </a:solidFill>
                <a:sym typeface="+mn-ea"/>
              </a:rPr>
              <a:t>&lt;!-- </a:t>
            </a:r>
            <a:r>
              <a:rPr lang="zh-CN" altLang="en-US" sz="1825" dirty="0">
                <a:solidFill>
                  <a:srgbClr val="FF0000"/>
                </a:solidFill>
                <a:sym typeface="+mn-ea"/>
              </a:rPr>
              <a:t>后面的内容都是注释了，可以是一个段落  </a:t>
            </a:r>
            <a:r>
              <a:rPr lang="en-US" altLang="zh-CN" sz="1825" dirty="0">
                <a:solidFill>
                  <a:srgbClr val="FF0000"/>
                </a:solidFill>
                <a:sym typeface="+mn-ea"/>
              </a:rPr>
              <a:t>--&gt;</a:t>
            </a:r>
            <a:endParaRPr lang="en-US" altLang="zh-CN" sz="1825" dirty="0" smtClean="0"/>
          </a:p>
          <a:p>
            <a:pPr marL="815975" lvl="1" indent="92075">
              <a:spcBef>
                <a:spcPts val="0"/>
              </a:spcBef>
              <a:spcAft>
                <a:spcPts val="0"/>
              </a:spcAft>
            </a:pPr>
            <a:endParaRPr lang="en-US" altLang="zh-CN" sz="1830" b="0" dirty="0">
              <a:solidFill>
                <a:srgbClr val="FF0000"/>
              </a:solidFill>
            </a:endParaRPr>
          </a:p>
          <a:p>
            <a:pPr marL="815975" lvl="1" indent="92075">
              <a:spcBef>
                <a:spcPts val="0"/>
              </a:spcBef>
              <a:spcAft>
                <a:spcPts val="0"/>
              </a:spcAft>
            </a:pPr>
            <a:endParaRPr lang="en-US" altLang="zh-CN" sz="1830" b="0" dirty="0">
              <a:solidFill>
                <a:srgbClr val="FF0000"/>
              </a:solidFill>
            </a:endParaRPr>
          </a:p>
          <a:p>
            <a:pPr marL="358775" indent="9207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>
                <a:solidFill>
                  <a:srgbClr val="FF0000"/>
                </a:solidFill>
              </a:rPr>
              <a:t>&lt;comment&gt;</a:t>
            </a:r>
            <a:r>
              <a:rPr lang="zh-CN" altLang="en-US" sz="2200" b="0" dirty="0">
                <a:solidFill>
                  <a:srgbClr val="FF0000"/>
                </a:solidFill>
              </a:rPr>
              <a:t>注释信息</a:t>
            </a:r>
            <a:r>
              <a:rPr lang="en-US" altLang="zh-CN" sz="2200" b="0" dirty="0">
                <a:solidFill>
                  <a:srgbClr val="FF0000"/>
                </a:solidFill>
              </a:rPr>
              <a:t>&lt;/comment&gt;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 smtClean="0">
                <a:sym typeface="+mn-ea"/>
              </a:rPr>
              <a:t>	</a:t>
            </a:r>
            <a:r>
              <a:rPr lang="zh-CN" altLang="en-US" sz="2200" dirty="0" smtClean="0">
                <a:sym typeface="+mn-ea"/>
              </a:rPr>
              <a:t>在高版本的浏览器中，</a:t>
            </a:r>
            <a:r>
              <a:rPr lang="en-US" altLang="zh-CN" sz="2200" dirty="0" smtClean="0">
                <a:sym typeface="+mn-ea"/>
              </a:rPr>
              <a:t>&lt;commnet&gt;</a:t>
            </a:r>
            <a:r>
              <a:rPr lang="zh-CN" altLang="en-US" sz="2200" dirty="0" smtClean="0">
                <a:sym typeface="+mn-ea"/>
              </a:rPr>
              <a:t>均显示在页面上</a:t>
            </a:r>
            <a:endParaRPr lang="zh-CN" altLang="en-US" sz="2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</a:t>
            </a:r>
            <a:r>
              <a:rPr lang="en-US" altLang="zh-CN" dirty="0"/>
              <a:t>HTML</a:t>
            </a:r>
            <a:r>
              <a:rPr lang="zh-CN" altLang="en-US" dirty="0"/>
              <a:t>文档编写规范</a:t>
            </a:r>
            <a:endParaRPr lang="zh-CN" alt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1.</a:t>
            </a:r>
            <a:r>
              <a:rPr lang="zh-CN" altLang="en-US" sz="2200" b="0" dirty="0"/>
              <a:t>所有标记均以“</a:t>
            </a:r>
            <a:r>
              <a:rPr lang="en-US" altLang="zh-CN" sz="2200" b="0" dirty="0"/>
              <a:t>&lt;”</a:t>
            </a:r>
            <a:r>
              <a:rPr lang="zh-CN" altLang="en-US" sz="2200" b="0" dirty="0"/>
              <a:t>开始、以“</a:t>
            </a:r>
            <a:r>
              <a:rPr lang="en-US" altLang="zh-CN" sz="2200" b="0" dirty="0"/>
              <a:t>&gt;”</a:t>
            </a:r>
            <a:r>
              <a:rPr lang="zh-CN" altLang="en-US" sz="2200" b="0" dirty="0"/>
              <a:t>结束。 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2.</a:t>
            </a:r>
            <a:r>
              <a:rPr lang="zh-CN" altLang="en-US" sz="2200" b="0" dirty="0" smtClean="0"/>
              <a:t>单个标记</a:t>
            </a:r>
            <a:r>
              <a:rPr lang="zh-CN" altLang="en-US" sz="2200" b="0" dirty="0"/>
              <a:t>在右尖括号前加斜杠</a:t>
            </a:r>
            <a:r>
              <a:rPr lang="en-US" altLang="zh-CN" sz="2200" b="0" dirty="0"/>
              <a:t>/”</a:t>
            </a:r>
            <a:r>
              <a:rPr lang="zh-CN" altLang="en-US" sz="2200" b="0" dirty="0"/>
              <a:t>，如</a:t>
            </a:r>
            <a:r>
              <a:rPr lang="en-US" altLang="zh-CN" sz="2200" b="0" dirty="0"/>
              <a:t>&lt;br/&gt;</a:t>
            </a:r>
            <a:r>
              <a:rPr lang="zh-CN" altLang="en-US" sz="2200" b="0" dirty="0" smtClean="0"/>
              <a:t>，成对标记确保</a:t>
            </a:r>
            <a:r>
              <a:rPr lang="zh-CN" altLang="en-US" sz="2200" b="0" dirty="0"/>
              <a:t>同时具有起始标记和结束标记。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3.</a:t>
            </a:r>
            <a:r>
              <a:rPr lang="zh-CN" altLang="en-US" sz="2200" b="0" dirty="0"/>
              <a:t>标记可以嵌套，但不能交叉。 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4.HTML</a:t>
            </a:r>
            <a:r>
              <a:rPr lang="zh-CN" altLang="en-US" sz="2200" b="0" dirty="0"/>
              <a:t>代码不区分大小写，但建议使用小写标记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5. </a:t>
            </a:r>
            <a:r>
              <a:rPr lang="zh-CN" altLang="en-US" sz="2200" b="0" dirty="0"/>
              <a:t>一行中一般不包括多个标记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6.</a:t>
            </a:r>
            <a:r>
              <a:rPr lang="zh-CN" altLang="en-US" sz="2200" b="0" dirty="0"/>
              <a:t>标记属性值建议用双引号标注起来 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7.</a:t>
            </a:r>
            <a:r>
              <a:rPr lang="zh-CN" altLang="en-US" sz="2200" b="0" dirty="0"/>
              <a:t>左尖括号与标记名或与斜杠“</a:t>
            </a:r>
            <a:r>
              <a:rPr lang="en-US" altLang="zh-CN" sz="2200" b="0" dirty="0"/>
              <a:t>/”</a:t>
            </a:r>
            <a:r>
              <a:rPr lang="zh-CN" altLang="en-US" sz="2200" b="0" dirty="0"/>
              <a:t>之间不能留有多余空格。 </a:t>
            </a:r>
            <a:endParaRPr lang="zh-CN" altLang="en-US" sz="2200" b="0" dirty="0"/>
          </a:p>
          <a:p>
            <a:pPr marL="0" indent="3587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dirty="0"/>
              <a:t>8.</a:t>
            </a:r>
            <a:r>
              <a:rPr lang="zh-CN" altLang="en-US" sz="2200" b="0" dirty="0"/>
              <a:t>采用锯齿结构，形成良好的</a:t>
            </a:r>
            <a:r>
              <a:rPr lang="zh-CN" altLang="en-US" sz="2200" dirty="0">
                <a:sym typeface="+mn-ea"/>
              </a:rPr>
              <a:t>缩进风格</a:t>
            </a:r>
            <a:endParaRPr lang="en-US" altLang="zh-CN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文档编写规范（续）</a:t>
            </a:r>
            <a:endParaRPr lang="zh-CN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7937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HTML</a:t>
            </a:r>
            <a:r>
              <a:rPr lang="zh-CN" altLang="en-US" sz="2200" b="0" dirty="0" smtClean="0"/>
              <a:t>文档命名</a:t>
            </a:r>
            <a:r>
              <a:rPr lang="zh-CN" altLang="en-US" sz="2200" b="0" dirty="0"/>
              <a:t>规则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1.</a:t>
            </a:r>
            <a:r>
              <a:rPr lang="zh-CN" altLang="en-US" sz="2200" b="0" dirty="0" smtClean="0"/>
              <a:t>文档的</a:t>
            </a:r>
            <a:r>
              <a:rPr lang="zh-CN" altLang="en-US" sz="2200" b="0" dirty="0"/>
              <a:t>扩展名为</a:t>
            </a:r>
            <a:r>
              <a:rPr lang="en-US" altLang="zh-CN" sz="2200" b="0" dirty="0"/>
              <a:t>html</a:t>
            </a:r>
            <a:r>
              <a:rPr lang="zh-CN" altLang="en-US" sz="2200" b="0" dirty="0"/>
              <a:t>或。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2.</a:t>
            </a:r>
            <a:r>
              <a:rPr lang="zh-CN" altLang="en-US" sz="2200" b="0" dirty="0"/>
              <a:t>文档名中只由英文字母、数字或下划线组成。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3.</a:t>
            </a:r>
            <a:r>
              <a:rPr lang="zh-CN" altLang="en-US" sz="2200" b="0" dirty="0"/>
              <a:t>文档名中不包含特殊符号，如空格、</a:t>
            </a:r>
            <a:r>
              <a:rPr lang="en-US" altLang="zh-CN" sz="2200" b="0" dirty="0"/>
              <a:t>$</a:t>
            </a:r>
            <a:r>
              <a:rPr lang="zh-CN" altLang="en-US" sz="2200" b="0" dirty="0"/>
              <a:t>、</a:t>
            </a:r>
            <a:r>
              <a:rPr lang="en-US" altLang="zh-CN" sz="2200" b="0" dirty="0"/>
              <a:t>&amp;</a:t>
            </a:r>
            <a:r>
              <a:rPr lang="zh-CN" altLang="en-US" sz="2200" b="0" dirty="0"/>
              <a:t>等。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4.</a:t>
            </a:r>
            <a:r>
              <a:rPr lang="zh-CN" altLang="en-US" sz="2200" b="0" dirty="0"/>
              <a:t>文档名区分大小</a:t>
            </a:r>
            <a:r>
              <a:rPr lang="zh-CN" altLang="en-US" sz="2200" b="0" dirty="0" smtClean="0"/>
              <a:t>写。</a:t>
            </a:r>
            <a:endParaRPr lang="zh-CN" altLang="en-US" sz="2200" b="0" dirty="0"/>
          </a:p>
          <a:p>
            <a:pPr marL="536575" indent="-274955"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 smtClean="0"/>
              <a:t>5.Web</a:t>
            </a:r>
            <a:r>
              <a:rPr lang="zh-CN" altLang="en-US" sz="2200" b="0" dirty="0" smtClean="0"/>
              <a:t>服务器应用默认主页一般</a:t>
            </a:r>
            <a:r>
              <a:rPr lang="zh-CN" altLang="en-US" sz="2200" b="0" dirty="0"/>
              <a:t>是</a:t>
            </a:r>
            <a:r>
              <a:rPr lang="en-US" altLang="zh-CN" sz="2200" b="0" dirty="0"/>
              <a:t>index.html</a:t>
            </a:r>
            <a:r>
              <a:rPr lang="zh-CN" altLang="en-US" sz="2200" b="0" dirty="0"/>
              <a:t>或</a:t>
            </a:r>
            <a:r>
              <a:rPr lang="en-US" altLang="zh-CN" sz="2200" b="0" dirty="0"/>
              <a:t>default.html</a:t>
            </a:r>
            <a:r>
              <a:rPr lang="zh-CN" altLang="en-US" sz="2200" b="0" dirty="0"/>
              <a:t>。</a:t>
            </a: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综合实例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02285" y="1132205"/>
            <a:ext cx="5039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阅读理解：</a:t>
            </a:r>
            <a:endParaRPr lang="zh-CN" altLang="en-US"/>
          </a:p>
          <a:p>
            <a:r>
              <a:rPr lang="zh-CN" altLang="en-US"/>
              <a:t>https://csse.szu.edu.cn/pages/university/index</a:t>
            </a:r>
            <a:endParaRPr lang="zh-CN" altLang="en-US"/>
          </a:p>
          <a:p>
            <a:r>
              <a:rPr lang="zh-CN" altLang="en-US"/>
              <a:t>https://www1.szu.edu.cn/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2282190"/>
            <a:ext cx="8165465" cy="27882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b="25491"/>
          <a:stretch>
            <a:fillRect/>
          </a:stretch>
        </p:blipFill>
        <p:spPr>
          <a:xfrm>
            <a:off x="795655" y="2548255"/>
            <a:ext cx="7552055" cy="3578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1074" name="Rectangle 2"/>
          <p:cNvSpPr>
            <a:spLocks noGrp="1" noChangeArrowheads="1"/>
          </p:cNvSpPr>
          <p:nvPr>
            <p:ph type="ctrTitle" idx="14"/>
          </p:nvPr>
        </p:nvSpPr>
        <p:spPr>
          <a:xfrm>
            <a:off x="1662351" y="1397331"/>
            <a:ext cx="5819299" cy="115096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3"/>
          </p:nvPr>
        </p:nvSpPr>
        <p:spPr>
          <a:xfrm>
            <a:off x="4053204" y="2548381"/>
            <a:ext cx="1037320" cy="474726"/>
          </a:xfrm>
        </p:spPr>
        <p:txBody>
          <a:bodyPr/>
          <a:p>
            <a:r>
              <a:rPr lang="zh-CN" altLang="en-US" sz="1600"/>
              <a:t>结构</a:t>
            </a:r>
            <a:endParaRPr lang="zh-CN" altLang="en-US" sz="16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&lt;html&gt;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 &lt;head&gt;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charset="UTF-8"&gt;</a:t>
            </a:r>
            <a:endParaRPr lang="zh-CN" altLang="en-US" dirty="0">
              <a:solidFill>
                <a:schemeClr val="tx1"/>
              </a:solidFill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        </a:t>
            </a:r>
            <a:r>
              <a:rPr>
                <a:solidFill>
                  <a:schemeClr val="tx1"/>
                </a:solidFill>
                <a:sym typeface="+mn-ea"/>
              </a:rPr>
              <a:t>&lt;title&gt;页面标题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——</a:t>
            </a:r>
            <a:r>
              <a:rPr>
                <a:solidFill>
                  <a:schemeClr val="tx1"/>
                </a:solidFill>
                <a:sym typeface="+mn-ea"/>
              </a:rPr>
              <a:t>深圳大学 &lt;/title&gt;</a:t>
            </a:r>
            <a:endParaRPr lang="zh-CN" altLang="en-US" dirty="0">
              <a:solidFill>
                <a:schemeClr val="tx1"/>
              </a:solidFill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name="keywords" content="关键字，搜索引擎建索引用" /&gt;</a:t>
            </a:r>
            <a:endParaRPr lang="zh-CN" altLang="en-US" dirty="0">
              <a:solidFill>
                <a:schemeClr val="tx1"/>
              </a:solidFill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name="description" content="搜索引擎</a:t>
            </a:r>
            <a:r>
              <a:rPr>
                <a:solidFill>
                  <a:schemeClr val="tx1"/>
                </a:solidFill>
                <a:sym typeface="+mn-ea"/>
              </a:rPr>
              <a:t>索引排序用</a:t>
            </a:r>
            <a:r>
              <a:rPr>
                <a:solidFill>
                  <a:schemeClr val="tx1"/>
                </a:solidFill>
                <a:sym typeface="+mn-ea"/>
              </a:rPr>
              <a:t>" /&gt;</a:t>
            </a:r>
            <a:endParaRPr>
              <a:solidFill>
                <a:schemeClr val="tx1"/>
              </a:solidFill>
              <a:sym typeface="+mn-ea"/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http-equiv=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cache-control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content=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no-cache</a:t>
            </a:r>
            <a:r>
              <a:rPr>
                <a:solidFill>
                  <a:schemeClr val="tx1"/>
                </a:solidFill>
                <a:sym typeface="+mn-ea"/>
              </a:rPr>
              <a:t>" /&gt;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</a:rPr>
              <a:t>&lt;meta http-equiv="refresh" content="2; url=http://www1.szu.edu.cn" /&gt;</a:t>
            </a:r>
            <a:endParaRPr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        </a:t>
            </a:r>
            <a:r>
              <a:rPr>
                <a:solidFill>
                  <a:schemeClr val="tx1"/>
                </a:solidFill>
                <a:sym typeface="+mn-ea"/>
              </a:rPr>
              <a:t>&lt;meta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http-equiv=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expires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content=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Tue,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20 Sep 2022 14:30:00 GMT</a:t>
            </a:r>
            <a:r>
              <a:rPr>
                <a:solidFill>
                  <a:schemeClr val="tx1"/>
                </a:solidFill>
                <a:sym typeface="+mn-ea"/>
              </a:rPr>
              <a:t>" /&gt;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        &lt;!-- </a:t>
            </a:r>
            <a:r>
              <a:rPr>
                <a:solidFill>
                  <a:schemeClr val="tx1"/>
                </a:solidFill>
                <a:sym typeface="+mn-ea"/>
              </a:rPr>
              <a:t>课后任务，查阅浏览器的缓存处理机制，包括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age</a:t>
            </a:r>
            <a:r>
              <a:rPr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etag</a:t>
            </a:r>
            <a:r>
              <a:rPr>
                <a:solidFill>
                  <a:schemeClr val="tx1"/>
                </a:solidFill>
                <a:sym typeface="+mn-ea"/>
              </a:rPr>
              <a:t>等，理解问题及其解决思路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--&gt;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&lt;/head&gt;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&lt;body&gt;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    &lt;p&gt;p</a:t>
            </a:r>
            <a:r>
              <a:rPr>
                <a:solidFill>
                  <a:schemeClr val="tx1"/>
                </a:solidFill>
                <a:sym typeface="+mn-ea"/>
              </a:rPr>
              <a:t>是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paragraph</a:t>
            </a:r>
            <a:r>
              <a:rPr>
                <a:solidFill>
                  <a:schemeClr val="tx1"/>
                </a:solidFill>
                <a:sym typeface="+mn-ea"/>
              </a:rPr>
              <a:t>的缩写，</a:t>
            </a:r>
            <a:r>
              <a:rPr>
                <a:solidFill>
                  <a:schemeClr val="tx1"/>
                </a:solidFill>
                <a:sym typeface="+mn-ea"/>
              </a:rPr>
              <a:t>代表一个段落，</a:t>
            </a:r>
            <a:r>
              <a:rPr>
                <a:solidFill>
                  <a:schemeClr val="tx1"/>
                </a:solidFill>
                <a:sym typeface="+mn-ea"/>
              </a:rPr>
              <a:t>是一个成对标记。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&lt;/p&gt;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&lt;/body&gt;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&lt;/html&gt;</a:t>
            </a:r>
            <a:endParaRPr lang="en-US" altLang="zh-CN" b="0" dirty="0">
              <a:solidFill>
                <a:schemeClr val="tx1"/>
              </a:solidFill>
            </a:endParaRPr>
          </a:p>
          <a:p>
            <a:endParaRPr lang="en-US" altLang="zh-CN" b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HTML</a:t>
            </a:r>
            <a:r>
              <a:t>元素的语义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HTML中的元素、属性和属性值（被定义为）具有明确意义。这使HTML处理器（如浏览器或搜索引擎）能在各种环境中展示和使用文档或应用程序。</a:t>
            </a:r>
            <a:endParaRPr lang="zh-CN" altLang="en-US"/>
          </a:p>
          <a:p>
            <a:pPr lvl="1"/>
            <a:r>
              <a:t>常见的如</a:t>
            </a:r>
            <a:r>
              <a:rPr lang="en-US" altLang="zh-CN"/>
              <a:t>PC</a:t>
            </a:r>
            <a:r>
              <a:t>、手机，还可能有（视觉辅助）的语音浏览器或特定的浏览器插件等</a:t>
            </a:r>
          </a:p>
          <a:p>
            <a:pPr lvl="1"/>
            <a:r>
              <a:t>不要仅为了视觉需要，将元素、属性或属性值用于其预期语义目的以外的用途</a:t>
            </a:r>
          </a:p>
          <a:p>
            <a:pPr lvl="2"/>
            <a:r>
              <a:rPr lang="en-US" altLang="zh-CN">
                <a:sym typeface="+mn-ea"/>
              </a:rPr>
              <a:t>”</a:t>
            </a:r>
            <a:r>
              <a:rPr>
                <a:sym typeface="+mn-ea"/>
              </a:rPr>
              <a:t>结构</a:t>
            </a:r>
            <a:r>
              <a:rPr lang="en-US" altLang="zh-CN">
                <a:sym typeface="+mn-ea"/>
              </a:rPr>
              <a:t>“</a:t>
            </a:r>
            <a:r>
              <a:rPr>
                <a:sym typeface="+mn-ea"/>
              </a:rPr>
              <a:t>带有语义，</a:t>
            </a:r>
            <a:r>
              <a:rPr lang="en-US" altLang="zh-CN"/>
              <a:t>“</a:t>
            </a:r>
            <a:r>
              <a:t>标题</a:t>
            </a:r>
            <a:r>
              <a:rPr lang="en-US" altLang="zh-CN"/>
              <a:t>”</a:t>
            </a:r>
            <a:r>
              <a:t>就是</a:t>
            </a:r>
            <a:r>
              <a:rPr lang="en-US" altLang="zh-CN"/>
              <a:t>“</a:t>
            </a:r>
            <a:r>
              <a:t>标题</a:t>
            </a:r>
            <a:r>
              <a:rPr lang="en-US" altLang="zh-CN"/>
              <a:t>”</a:t>
            </a:r>
            <a:r>
              <a:t>、</a:t>
            </a:r>
            <a:r>
              <a:rPr lang="en-US" altLang="zh-CN"/>
              <a:t>“</a:t>
            </a:r>
            <a:r>
              <a:t>正文</a:t>
            </a:r>
            <a:r>
              <a:rPr lang="en-US" altLang="zh-CN"/>
              <a:t>”</a:t>
            </a:r>
            <a:r>
              <a:t>就是</a:t>
            </a:r>
            <a:r>
              <a:rPr lang="en-US" altLang="zh-CN"/>
              <a:t>“</a:t>
            </a:r>
            <a:r>
              <a:t>正文</a:t>
            </a:r>
            <a:r>
              <a:rPr lang="en-US" altLang="zh-CN"/>
              <a:t>”</a:t>
            </a:r>
            <a:endParaRPr lang="en-US" altLang="zh-CN"/>
          </a:p>
          <a:p>
            <a:pPr lvl="0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HTML</a:t>
            </a:r>
            <a:r>
              <a:t>元素的类别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285" y="952500"/>
            <a:ext cx="8139430" cy="2766060"/>
          </a:xfrm>
        </p:spPr>
        <p:txBody>
          <a:bodyPr>
            <a:noAutofit/>
          </a:bodyPr>
          <a:p>
            <a:r>
              <a:rPr lang="zh-CN" altLang="en-US" sz="1600"/>
              <a:t>元数据内容（</a:t>
            </a:r>
            <a:r>
              <a:rPr lang="en-US" altLang="zh-CN" sz="1600"/>
              <a:t>Metadata</a:t>
            </a:r>
            <a:r>
              <a:rPr sz="1600"/>
              <a:t>）设置其他内容的呈现或行为，或者设置文档与其他文档之间的关系，或者传递其他“带外”信息的内容：</a:t>
            </a:r>
            <a:r>
              <a:rPr sz="1600">
                <a:sym typeface="+mn-ea"/>
              </a:rPr>
              <a:t>meta</a:t>
            </a:r>
            <a:r>
              <a:rPr lang="en-US" altLang="zh-CN" sz="1600">
                <a:sym typeface="+mn-ea"/>
              </a:rPr>
              <a:t> </a:t>
            </a:r>
            <a:r>
              <a:rPr sz="1600"/>
              <a:t>base link script style</a:t>
            </a:r>
            <a:r>
              <a:rPr lang="en-US" altLang="zh-CN" sz="1600"/>
              <a:t> </a:t>
            </a:r>
            <a:r>
              <a:rPr sz="1600"/>
              <a:t> title</a:t>
            </a:r>
            <a:r>
              <a:rPr lang="en-US" altLang="zh-CN" sz="1600"/>
              <a:t> </a:t>
            </a:r>
            <a:r>
              <a:rPr sz="1600">
                <a:sym typeface="+mn-ea"/>
              </a:rPr>
              <a:t>template</a:t>
            </a:r>
            <a:r>
              <a:rPr lang="en-US" altLang="zh-CN" sz="1600"/>
              <a:t> </a:t>
            </a:r>
            <a:r>
              <a:rPr sz="1600">
                <a:sym typeface="+mn-ea"/>
              </a:rPr>
              <a:t>noscript</a:t>
            </a:r>
            <a:endParaRPr sz="1600">
              <a:sym typeface="+mn-ea"/>
            </a:endParaRPr>
          </a:p>
          <a:p>
            <a:r>
              <a:rPr sz="1600"/>
              <a:t>流内容（</a:t>
            </a:r>
            <a:r>
              <a:rPr lang="en-US" altLang="zh-CN" sz="1600"/>
              <a:t>Flow</a:t>
            </a:r>
            <a:r>
              <a:rPr sz="1600"/>
              <a:t>）大多数在文档和应用程序主体中使用的元素被归类为流内容： a</a:t>
            </a:r>
            <a:r>
              <a:rPr lang="en-US" altLang="zh-CN" sz="1600"/>
              <a:t> </a:t>
            </a:r>
            <a:r>
              <a:rPr sz="1600"/>
              <a:t>abbr</a:t>
            </a:r>
            <a:r>
              <a:rPr lang="en-US" altLang="zh-CN" sz="1600"/>
              <a:t> </a:t>
            </a:r>
            <a:r>
              <a:rPr sz="1600"/>
              <a:t>address area</a:t>
            </a:r>
            <a:r>
              <a:rPr lang="en-US" altLang="zh-CN" sz="1600"/>
              <a:t> </a:t>
            </a:r>
            <a:r>
              <a:rPr sz="1600"/>
              <a:t>article aside audio b</a:t>
            </a:r>
            <a:r>
              <a:rPr lang="en-US" altLang="zh-CN" sz="1600"/>
              <a:t> </a:t>
            </a:r>
            <a:r>
              <a:rPr sz="1600"/>
              <a:t>bdi</a:t>
            </a:r>
            <a:r>
              <a:rPr lang="en-US" altLang="zh-CN" sz="1600"/>
              <a:t> </a:t>
            </a:r>
            <a:r>
              <a:rPr sz="1600"/>
              <a:t>bdo</a:t>
            </a:r>
            <a:r>
              <a:rPr lang="en-US" altLang="zh-CN" sz="1600"/>
              <a:t> </a:t>
            </a:r>
            <a:r>
              <a:rPr sz="1600"/>
              <a:t>block</a:t>
            </a:r>
            <a:r>
              <a:rPr lang="en-US" altLang="zh-CN" sz="1600"/>
              <a:t> </a:t>
            </a:r>
            <a:r>
              <a:rPr sz="1600"/>
              <a:t>quote br</a:t>
            </a:r>
            <a:r>
              <a:rPr lang="en-US" altLang="zh-CN" sz="1600"/>
              <a:t> </a:t>
            </a:r>
            <a:r>
              <a:rPr sz="1600"/>
              <a:t>button canvas cite</a:t>
            </a:r>
            <a:r>
              <a:rPr lang="en-US" altLang="zh-CN" sz="1600"/>
              <a:t> </a:t>
            </a:r>
            <a:r>
              <a:rPr sz="1600"/>
              <a:t>code</a:t>
            </a:r>
            <a:r>
              <a:rPr lang="en-US" altLang="zh-CN" sz="1600"/>
              <a:t> </a:t>
            </a:r>
            <a:r>
              <a:rPr sz="1600"/>
              <a:t>data</a:t>
            </a:r>
            <a:r>
              <a:rPr lang="en-US" altLang="zh-CN" sz="1600"/>
              <a:t> </a:t>
            </a:r>
            <a:r>
              <a:rPr sz="1600"/>
              <a:t>datalist del</a:t>
            </a:r>
            <a:r>
              <a:rPr lang="en-US" altLang="zh-CN" sz="1600"/>
              <a:t> </a:t>
            </a:r>
            <a:r>
              <a:rPr sz="1600"/>
              <a:t>details dfn</a:t>
            </a:r>
            <a:r>
              <a:rPr lang="en-US" altLang="zh-CN" sz="1600"/>
              <a:t> </a:t>
            </a:r>
            <a:r>
              <a:rPr sz="1600"/>
              <a:t>dialog div</a:t>
            </a:r>
            <a:r>
              <a:rPr lang="en-US" altLang="zh-CN" sz="1600"/>
              <a:t> </a:t>
            </a:r>
            <a:r>
              <a:rPr sz="1600"/>
              <a:t>dl</a:t>
            </a:r>
            <a:r>
              <a:rPr lang="en-US" altLang="zh-CN" sz="1600"/>
              <a:t> </a:t>
            </a:r>
            <a:r>
              <a:rPr sz="1600"/>
              <a:t>em</a:t>
            </a:r>
            <a:r>
              <a:rPr lang="en-US" altLang="zh-CN" sz="1600"/>
              <a:t> </a:t>
            </a:r>
            <a:r>
              <a:rPr sz="1600"/>
              <a:t>embed fieldset figure footer form</a:t>
            </a:r>
            <a:r>
              <a:rPr lang="en-US" altLang="zh-CN" sz="1600"/>
              <a:t> </a:t>
            </a:r>
            <a:r>
              <a:rPr sz="1600"/>
              <a:t>h1 h2 h3 h4 h5 h6 header hgroup hr</a:t>
            </a:r>
            <a:r>
              <a:rPr lang="en-US" altLang="zh-CN" sz="1600"/>
              <a:t> </a:t>
            </a:r>
            <a:r>
              <a:rPr sz="1600"/>
              <a:t>i</a:t>
            </a:r>
            <a:r>
              <a:rPr lang="en-US" altLang="zh-CN" sz="1600"/>
              <a:t> </a:t>
            </a:r>
            <a:r>
              <a:rPr sz="1600"/>
              <a:t>iframe img</a:t>
            </a:r>
            <a:r>
              <a:rPr lang="en-US" altLang="zh-CN" sz="1600"/>
              <a:t> </a:t>
            </a:r>
            <a:r>
              <a:rPr sz="1600"/>
              <a:t>input ins</a:t>
            </a:r>
            <a:r>
              <a:rPr lang="en-US" altLang="zh-CN" sz="1600"/>
              <a:t> </a:t>
            </a:r>
            <a:r>
              <a:rPr sz="1600"/>
              <a:t>kbd</a:t>
            </a:r>
            <a:r>
              <a:rPr lang="en-US" altLang="zh-CN" sz="1600"/>
              <a:t> </a:t>
            </a:r>
            <a:r>
              <a:rPr sz="1600"/>
              <a:t>label</a:t>
            </a:r>
            <a:r>
              <a:rPr lang="en-US" altLang="zh-CN" sz="1600"/>
              <a:t> </a:t>
            </a:r>
            <a:r>
              <a:rPr sz="1600"/>
              <a:t>link</a:t>
            </a:r>
            <a:r>
              <a:rPr lang="en-US" altLang="zh-CN" sz="1600"/>
              <a:t> </a:t>
            </a:r>
            <a:r>
              <a:rPr sz="1600"/>
              <a:t>main</a:t>
            </a:r>
            <a:r>
              <a:rPr lang="en-US" altLang="zh-CN" sz="1600"/>
              <a:t> </a:t>
            </a:r>
            <a:r>
              <a:rPr sz="1600"/>
              <a:t>map</a:t>
            </a:r>
            <a:r>
              <a:rPr lang="en-US" altLang="zh-CN" sz="1600"/>
              <a:t> </a:t>
            </a:r>
            <a:r>
              <a:rPr sz="1600"/>
              <a:t>mark</a:t>
            </a:r>
            <a:r>
              <a:rPr lang="en-US" altLang="zh-CN" sz="1600"/>
              <a:t> </a:t>
            </a:r>
            <a:r>
              <a:rPr sz="1600"/>
              <a:t>math</a:t>
            </a:r>
            <a:r>
              <a:rPr lang="en-US" altLang="zh-CN" sz="1600"/>
              <a:t> </a:t>
            </a:r>
            <a:r>
              <a:rPr sz="1600"/>
              <a:t>menu</a:t>
            </a:r>
            <a:r>
              <a:rPr lang="en-US" altLang="zh-CN" sz="1600"/>
              <a:t> </a:t>
            </a:r>
            <a:r>
              <a:rPr sz="1600"/>
              <a:t>meta</a:t>
            </a:r>
            <a:r>
              <a:rPr lang="en-US" altLang="zh-CN" sz="1600"/>
              <a:t> </a:t>
            </a:r>
            <a:r>
              <a:rPr sz="1600"/>
              <a:t>meter nav</a:t>
            </a:r>
            <a:r>
              <a:rPr lang="en-US" altLang="zh-CN" sz="1600"/>
              <a:t> </a:t>
            </a:r>
            <a:r>
              <a:rPr sz="1600"/>
              <a:t>noscript object ol</a:t>
            </a:r>
            <a:r>
              <a:rPr lang="en-US" altLang="zh-CN" sz="1600"/>
              <a:t> </a:t>
            </a:r>
            <a:r>
              <a:rPr sz="1600"/>
              <a:t>output p</a:t>
            </a:r>
            <a:r>
              <a:rPr lang="en-US" altLang="zh-CN" sz="1600"/>
              <a:t> </a:t>
            </a:r>
            <a:r>
              <a:rPr sz="1600"/>
              <a:t>picture pre</a:t>
            </a:r>
            <a:r>
              <a:rPr lang="en-US" altLang="zh-CN" sz="1600"/>
              <a:t> </a:t>
            </a:r>
            <a:r>
              <a:rPr sz="1600"/>
              <a:t>progress q</a:t>
            </a:r>
            <a:r>
              <a:rPr lang="en-US" altLang="zh-CN" sz="1600"/>
              <a:t> </a:t>
            </a:r>
            <a:r>
              <a:rPr sz="1600"/>
              <a:t>ruby</a:t>
            </a:r>
            <a:r>
              <a:rPr lang="en-US" altLang="zh-CN" sz="1600"/>
              <a:t> </a:t>
            </a:r>
            <a:r>
              <a:rPr sz="1600"/>
              <a:t>s</a:t>
            </a:r>
            <a:r>
              <a:rPr lang="en-US" altLang="zh-CN" sz="1600"/>
              <a:t> </a:t>
            </a:r>
            <a:r>
              <a:rPr sz="1600"/>
              <a:t>samp</a:t>
            </a:r>
            <a:r>
              <a:rPr lang="en-US" altLang="zh-CN" sz="1600"/>
              <a:t> </a:t>
            </a:r>
            <a:r>
              <a:rPr sz="1600"/>
              <a:t>script search section select slot</a:t>
            </a:r>
            <a:r>
              <a:rPr lang="en-US" altLang="zh-CN" sz="1600"/>
              <a:t> </a:t>
            </a:r>
            <a:r>
              <a:rPr sz="1600"/>
              <a:t>small span</a:t>
            </a:r>
            <a:r>
              <a:rPr lang="en-US" altLang="zh-CN" sz="1600"/>
              <a:t> </a:t>
            </a:r>
            <a:r>
              <a:rPr sz="1600"/>
              <a:t>strong sub sup svg</a:t>
            </a:r>
            <a:r>
              <a:rPr lang="en-US" altLang="zh-CN" sz="1600"/>
              <a:t> </a:t>
            </a:r>
            <a:r>
              <a:rPr sz="1600"/>
              <a:t>table template textarea time</a:t>
            </a:r>
            <a:r>
              <a:rPr lang="en-US" altLang="zh-CN" sz="1600"/>
              <a:t> </a:t>
            </a:r>
            <a:r>
              <a:rPr sz="1600"/>
              <a:t>u</a:t>
            </a:r>
            <a:r>
              <a:rPr lang="en-US" altLang="zh-CN" sz="1600"/>
              <a:t> </a:t>
            </a:r>
            <a:r>
              <a:rPr sz="1600"/>
              <a:t>ul</a:t>
            </a:r>
            <a:r>
              <a:rPr lang="en-US" altLang="zh-CN" sz="1600"/>
              <a:t> </a:t>
            </a:r>
            <a:r>
              <a:rPr sz="1600"/>
              <a:t>var</a:t>
            </a:r>
            <a:r>
              <a:rPr lang="en-US" altLang="zh-CN" sz="1600"/>
              <a:t> </a:t>
            </a:r>
            <a:r>
              <a:rPr sz="1600"/>
              <a:t>video wbr</a:t>
            </a:r>
            <a:r>
              <a:rPr lang="en-US" altLang="zh-CN" sz="1600"/>
              <a:t> </a:t>
            </a:r>
            <a:r>
              <a:rPr sz="1600"/>
              <a:t>自主自定义元素</a:t>
            </a:r>
            <a:r>
              <a:rPr lang="en-US" altLang="zh-CN" sz="1600"/>
              <a:t> </a:t>
            </a:r>
            <a:r>
              <a:rPr sz="1600"/>
              <a:t>文本</a:t>
            </a:r>
            <a:endParaRPr sz="1600"/>
          </a:p>
          <a:p>
            <a:r>
              <a:rPr sz="1600"/>
              <a:t>不严格划分</a:t>
            </a:r>
            <a:endParaRPr sz="1600"/>
          </a:p>
          <a:p>
            <a:endParaRPr sz="16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12105" y="4653280"/>
            <a:ext cx="3271520" cy="18357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HTML</a:t>
            </a:r>
            <a:r>
              <a:t>元素的类别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600">
                <a:sym typeface="+mn-ea"/>
              </a:rPr>
              <a:t>标题内容（</a:t>
            </a:r>
            <a:r>
              <a:rPr lang="en-US" altLang="zh-CN" sz="1600">
                <a:sym typeface="+mn-ea"/>
              </a:rPr>
              <a:t>Heading</a:t>
            </a:r>
            <a:r>
              <a:rPr sz="1600">
                <a:sym typeface="+mn-ea"/>
              </a:rPr>
              <a:t>）定义了一个部分的标题 h1 h2 h3 h4 h5 h6 hgroup</a:t>
            </a:r>
            <a:endParaRPr sz="1600">
              <a:sym typeface="+mn-ea"/>
            </a:endParaRPr>
          </a:p>
          <a:p>
            <a:r>
              <a:rPr sz="1600"/>
              <a:t>分节内容（</a:t>
            </a:r>
            <a:r>
              <a:rPr lang="en-US" altLang="zh-CN" sz="1600"/>
              <a:t>Sectioning</a:t>
            </a:r>
            <a:r>
              <a:rPr sz="1600"/>
              <a:t>）是定义header和footer元素作用范围的内容，article aside nav section</a:t>
            </a:r>
            <a:endParaRPr sz="1600"/>
          </a:p>
          <a:p>
            <a:r>
              <a:rPr sz="1600"/>
              <a:t>句式内容（</a:t>
            </a:r>
            <a:r>
              <a:rPr lang="en-US" altLang="zh-CN" sz="1600"/>
              <a:t>Phrasing</a:t>
            </a:r>
            <a:r>
              <a:rPr sz="1600"/>
              <a:t>）是文档的文本，以及在段内级别标记这些文本的元素。</a:t>
            </a:r>
            <a:r>
              <a:rPr sz="1600">
                <a:sym typeface="+mn-ea"/>
              </a:rPr>
              <a:t>句式</a:t>
            </a:r>
            <a:r>
              <a:rPr sz="1600"/>
              <a:t>内容的连续部分形成段落。a abbr area</a:t>
            </a:r>
            <a:r>
              <a:rPr lang="en-US" altLang="zh-CN" sz="1600"/>
              <a:t> </a:t>
            </a:r>
            <a:r>
              <a:rPr sz="1600"/>
              <a:t>audio b bdi bdo br button canvas cite code data datalist del dfn em embed i iframe img input ins kbd label link</a:t>
            </a:r>
            <a:r>
              <a:rPr lang="en-US" altLang="zh-CN" sz="1600"/>
              <a:t> </a:t>
            </a:r>
            <a:r>
              <a:rPr sz="1600"/>
              <a:t>map mark math</a:t>
            </a:r>
            <a:r>
              <a:rPr lang="en-US" altLang="zh-CN" sz="1600"/>
              <a:t> </a:t>
            </a:r>
            <a:r>
              <a:rPr sz="1600"/>
              <a:t>meta</a:t>
            </a:r>
            <a:r>
              <a:rPr lang="en-US" altLang="zh-CN" sz="1600"/>
              <a:t> </a:t>
            </a:r>
            <a:r>
              <a:rPr sz="1600"/>
              <a:t>meter noscript object output picture progress q ruby s samp script select slot small span strong sub sup svg</a:t>
            </a:r>
            <a:r>
              <a:rPr lang="en-US" altLang="zh-CN" sz="1600"/>
              <a:t> </a:t>
            </a:r>
            <a:r>
              <a:rPr sz="1600"/>
              <a:t>template textarea time u var video wbr 自主自定义元素</a:t>
            </a:r>
            <a:r>
              <a:rPr lang="en-US" altLang="zh-CN" sz="1600"/>
              <a:t> </a:t>
            </a:r>
            <a:r>
              <a:rPr sz="1600"/>
              <a:t>文本</a:t>
            </a:r>
            <a:endParaRPr sz="1600"/>
          </a:p>
          <a:p>
            <a:r>
              <a:rPr sz="1600"/>
              <a:t>嵌入内容（</a:t>
            </a:r>
            <a:r>
              <a:rPr lang="en-US" altLang="zh-CN" sz="1600"/>
              <a:t>Embedded</a:t>
            </a:r>
            <a:r>
              <a:rPr sz="1600"/>
              <a:t>）是将其他资源导入文档，或将来自其他词汇的内容插入文档的内容。audio canvas embed iframe img math</a:t>
            </a:r>
            <a:r>
              <a:rPr lang="en-US" altLang="zh-CN" sz="1600"/>
              <a:t> </a:t>
            </a:r>
            <a:r>
              <a:rPr sz="1600"/>
              <a:t>object picture svg</a:t>
            </a:r>
            <a:r>
              <a:rPr lang="en-US" altLang="zh-CN" sz="1600"/>
              <a:t> </a:t>
            </a:r>
            <a:r>
              <a:rPr sz="1600"/>
              <a:t>video</a:t>
            </a:r>
            <a:endParaRPr sz="1600"/>
          </a:p>
          <a:p>
            <a:r>
              <a:rPr sz="1600"/>
              <a:t>交互内容（</a:t>
            </a:r>
            <a:r>
              <a:rPr lang="en-US" altLang="zh-CN" sz="1600"/>
              <a:t>Interactive</a:t>
            </a:r>
            <a:r>
              <a:rPr sz="1600"/>
              <a:t>）是专为用户交互设计的内容。a</a:t>
            </a:r>
            <a:r>
              <a:rPr lang="en-US" altLang="zh-CN" sz="1600"/>
              <a:t> </a:t>
            </a:r>
            <a:r>
              <a:rPr sz="1600"/>
              <a:t>audio</a:t>
            </a:r>
            <a:r>
              <a:rPr lang="en-US" altLang="zh-CN" sz="1600"/>
              <a:t> </a:t>
            </a:r>
            <a:r>
              <a:rPr sz="1600"/>
              <a:t>button details embed iframe img</a:t>
            </a:r>
            <a:r>
              <a:rPr lang="en-US" altLang="zh-CN" sz="1600"/>
              <a:t> </a:t>
            </a:r>
            <a:r>
              <a:rPr sz="1600"/>
              <a:t>input</a:t>
            </a:r>
            <a:r>
              <a:rPr lang="en-US" altLang="zh-CN" sz="1600"/>
              <a:t> </a:t>
            </a:r>
            <a:r>
              <a:rPr sz="1600"/>
              <a:t>label select textarea video</a:t>
            </a:r>
            <a:endParaRPr sz="1600"/>
          </a:p>
          <a:p>
            <a:endParaRPr sz="160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HTML</a:t>
            </a:r>
            <a:r>
              <a:t>文档的（建议）结构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一个页面的主体结构建议如下：</a:t>
            </a:r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网络上也可见到类似右侧：</a:t>
            </a:r>
            <a:endParaRPr lang="zh-CN" altLang="en-US" sz="1600"/>
          </a:p>
          <a:p>
            <a:pPr lvl="1"/>
            <a:r>
              <a:rPr sz="1600"/>
              <a:t>劣后使用</a:t>
            </a:r>
            <a:r>
              <a:rPr lang="en-US" altLang="zh-CN" sz="1600"/>
              <a:t>div</a:t>
            </a:r>
            <a:r>
              <a:rPr sz="1600"/>
              <a:t>做语义分隔</a:t>
            </a:r>
            <a:endParaRPr sz="1600"/>
          </a:p>
          <a:p>
            <a:pPr lvl="0"/>
            <a:r>
              <a:rPr sz="1600"/>
              <a:t>大致按分区、分块和文本三级</a:t>
            </a:r>
            <a:endParaRPr sz="1600"/>
          </a:p>
        </p:txBody>
      </p:sp>
      <p:pic>
        <p:nvPicPr>
          <p:cNvPr id="5122" name="图片 20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1347" y="4674870"/>
            <a:ext cx="3719593" cy="1828800"/>
          </a:xfrm>
          <a:prstGeom prst="rect">
            <a:avLst/>
          </a:prstGeom>
          <a:noFill/>
        </p:spPr>
      </p:pic>
      <p:pic>
        <p:nvPicPr>
          <p:cNvPr id="5121" name="图片 20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285" y="1459865"/>
            <a:ext cx="6591935" cy="321500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502920" y="2472055"/>
            <a:ext cx="4008120" cy="171513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一些示例（分区）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5465" y="2616835"/>
            <a:ext cx="5924550" cy="162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285" y="952500"/>
            <a:ext cx="4959350" cy="1606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5465" y="4266565"/>
            <a:ext cx="6572250" cy="20828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一些示例（分区）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5070" y="776605"/>
            <a:ext cx="6591300" cy="436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5070" y="5145405"/>
            <a:ext cx="5600700" cy="1549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一些示例（分区）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845" y="1070610"/>
            <a:ext cx="6591300" cy="4635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一些示例（分区）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850" y="885190"/>
            <a:ext cx="6591300" cy="3321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95220" y="4017010"/>
            <a:ext cx="6616700" cy="26733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相对清晰易用的结构标记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algn="l">
              <a:buClrTx/>
              <a:buSzTx/>
            </a:pPr>
            <a:r>
              <a:rPr sz="1600">
                <a:sym typeface="+mn-ea"/>
              </a:rPr>
              <a:t>header标记定义文档</a:t>
            </a:r>
            <a:r>
              <a:rPr sz="1600">
                <a:sym typeface="+mn-ea"/>
              </a:rPr>
              <a:t>或区域</a:t>
            </a:r>
            <a:r>
              <a:rPr sz="1600">
                <a:sym typeface="+mn-ea"/>
              </a:rPr>
              <a:t>的页眉，通常是一些</a:t>
            </a:r>
            <a:r>
              <a:rPr sz="1600">
                <a:sym typeface="+mn-ea"/>
              </a:rPr>
              <a:t>引导和导航信息。</a:t>
            </a:r>
            <a:endParaRPr sz="1600">
              <a:sym typeface="+mn-ea"/>
            </a:endParaRPr>
          </a:p>
          <a:p>
            <a:pPr lvl="1"/>
            <a:r>
              <a:rPr sz="1600">
                <a:sym typeface="+mn-ea"/>
              </a:rPr>
              <a:t>不局限于写在</a:t>
            </a:r>
            <a:r>
              <a:rPr sz="1600" smtClean="0">
                <a:sym typeface="+mn-ea"/>
              </a:rPr>
              <a:t>网页</a:t>
            </a:r>
            <a:r>
              <a:rPr sz="1600">
                <a:sym typeface="+mn-ea"/>
              </a:rPr>
              <a:t>头部，也可以写在网页内容里。</a:t>
            </a:r>
            <a:endParaRPr sz="1600">
              <a:sym typeface="+mn-ea"/>
            </a:endParaRPr>
          </a:p>
          <a:p>
            <a:pPr lvl="1"/>
            <a:r>
              <a:rPr sz="1600">
                <a:sym typeface="+mn-ea"/>
              </a:rPr>
              <a:t>通常</a:t>
            </a:r>
            <a:r>
              <a:rPr lang="en-US" altLang="zh-CN" sz="1600">
                <a:sym typeface="+mn-ea"/>
              </a:rPr>
              <a:t>&lt;header&gt;</a:t>
            </a:r>
            <a:r>
              <a:rPr sz="1600">
                <a:sym typeface="+mn-ea"/>
              </a:rPr>
              <a:t>标记至少包含（但不限于）一个标</a:t>
            </a:r>
            <a:r>
              <a:rPr sz="1600" smtClean="0">
                <a:sym typeface="+mn-ea"/>
              </a:rPr>
              <a:t>题</a:t>
            </a:r>
            <a:r>
              <a:rPr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h1</a:t>
            </a:r>
            <a:r>
              <a:rPr sz="1600">
                <a:sym typeface="+mn-ea"/>
              </a:rPr>
              <a:t>～</a:t>
            </a:r>
            <a:r>
              <a:rPr lang="en-US" altLang="zh-CN" sz="1600">
                <a:sym typeface="+mn-ea"/>
              </a:rPr>
              <a:t>h6</a:t>
            </a:r>
            <a:r>
              <a:rPr sz="1600">
                <a:sym typeface="+mn-ea"/>
              </a:rPr>
              <a:t>），也可以包括</a:t>
            </a:r>
            <a:r>
              <a:rPr lang="en-US" altLang="zh-CN" sz="1600" dirty="0" err="1">
                <a:sym typeface="+mn-ea"/>
              </a:rPr>
              <a:t>hgroup</a:t>
            </a:r>
            <a:r>
              <a:rPr sz="1600">
                <a:sym typeface="+mn-ea"/>
              </a:rPr>
              <a:t>标记、表格标识、搜索表单、导航等</a:t>
            </a:r>
            <a:r>
              <a:rPr sz="1600" smtClean="0">
                <a:sym typeface="+mn-ea"/>
              </a:rPr>
              <a:t>。</a:t>
            </a:r>
            <a:endParaRPr sz="1600" smtClean="0">
              <a:sym typeface="+mn-ea"/>
            </a:endParaRPr>
          </a:p>
          <a:p>
            <a:pPr lvl="0"/>
            <a:r>
              <a:rPr lang="zh-CN" altLang="en-US" sz="1600"/>
              <a:t>nav标记作为页面的一个部分，是一个可以作为页面导航的链接组。</a:t>
            </a:r>
            <a:endParaRPr lang="zh-CN" altLang="en-US" sz="1600"/>
          </a:p>
          <a:p>
            <a:pPr lvl="0"/>
            <a:r>
              <a:rPr lang="zh-CN" altLang="en-US" sz="1600"/>
              <a:t>footer 标记定义文档或区域的页脚，包含与页面、文章或部分内容有关的信息，例如文章作者或者日期。</a:t>
            </a:r>
            <a:endParaRPr lang="zh-CN" altLang="en-US" sz="1600"/>
          </a:p>
          <a:p>
            <a:pPr lvl="1"/>
            <a:r>
              <a:rPr lang="zh-CN" altLang="en-US" sz="1600"/>
              <a:t>作为页面的页脚时，一般包含了版权、相关文件和链接。它与页眉header 标记用法相同，在一个页面中可以多次使用，若在一个区段的最后使用footer标记，那么它就相当于该区段的页脚。</a:t>
            </a:r>
            <a:endParaRPr lang="zh-CN" altLang="en-US" sz="1600"/>
          </a:p>
          <a:p>
            <a:pPr lvl="0"/>
            <a:r>
              <a:rPr lang="zh-CN" altLang="en-US" sz="1600"/>
              <a:t>aside 标记，侧栏，也称为旁注，用来说明其所包含的内容与页面主要内容相关，但不是该页面的一部分，类似于注释，常用于快捷操作入口菜单等。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文档示例</a:t>
            </a:r>
            <a:endParaRPr lang="zh-CN" alt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>
                <a:sym typeface="+mn-ea"/>
              </a:rPr>
              <a:t>一个最基本的</a:t>
            </a:r>
            <a:r>
              <a:rPr lang="en-US" altLang="zh-CN">
                <a:sym typeface="+mn-ea"/>
              </a:rPr>
              <a:t>HTML</a:t>
            </a:r>
            <a:r>
              <a:rPr>
                <a:sym typeface="+mn-ea"/>
              </a:rPr>
              <a:t>文档如下所示（文件扩展名为</a:t>
            </a:r>
            <a:r>
              <a:rPr lang="en-US" altLang="zh-CN">
                <a:sym typeface="+mn-ea"/>
              </a:rPr>
              <a:t>.html</a:t>
            </a:r>
            <a:r>
              <a:rPr>
                <a:sym typeface="+mn-ea"/>
              </a:rPr>
              <a:t>或者</a:t>
            </a:r>
            <a:r>
              <a:rPr lang="en-US" altLang="zh-CN">
                <a:sym typeface="+mn-ea"/>
              </a:rPr>
              <a:t>.htm</a:t>
            </a:r>
            <a:r>
              <a:rPr>
                <a:sym typeface="+mn-ea"/>
              </a:rPr>
              <a:t>）</a:t>
            </a:r>
            <a:endParaRPr lang="en-US" altLang="zh-CN" b="0" dirty="0"/>
          </a:p>
          <a:p>
            <a:pPr marL="0" indent="0">
              <a:buNone/>
            </a:pPr>
            <a:endParaRPr sz="1600" b="0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2285" y="1418590"/>
            <a:ext cx="8338185" cy="4710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12770" y="1523365"/>
            <a:ext cx="4544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dirty="0">
                <a:sym typeface="+mn-ea"/>
              </a:rPr>
              <a:t>文档类型</a:t>
            </a:r>
            <a:r>
              <a:rPr dirty="0">
                <a:sym typeface="+mn-ea"/>
              </a:rPr>
              <a:t>声明</a:t>
            </a:r>
            <a:r>
              <a:rPr lang="zh-CN" dirty="0">
                <a:sym typeface="+mn-ea"/>
              </a:rPr>
              <a:t>，非</a:t>
            </a:r>
            <a:r>
              <a:rPr lang="en-US" altLang="zh-CN" dirty="0">
                <a:sym typeface="+mn-ea"/>
              </a:rPr>
              <a:t>HTML</a:t>
            </a:r>
            <a:r>
              <a:rPr lang="zh-CN" altLang="en-US" dirty="0">
                <a:sym typeface="+mn-ea"/>
              </a:rPr>
              <a:t>标签，可省略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8845" y="5899150"/>
            <a:ext cx="4111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整体由元素和文本构成的树状结构组成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004185" y="2228850"/>
            <a:ext cx="1684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开始标签</a:t>
            </a:r>
            <a:r>
              <a:rPr lang="en-US" altLang="zh-CN"/>
              <a:t>/</a:t>
            </a:r>
            <a:r>
              <a:rPr lang="zh-CN" altLang="en-US"/>
              <a:t>标记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60550" y="5474335"/>
            <a:ext cx="1252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结束标签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18585" y="3940810"/>
            <a:ext cx="238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标签可嵌套不可交叉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2285" y="6129020"/>
            <a:ext cx="24422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sz="1600" dirty="0">
                <a:sym typeface="+mn-ea"/>
              </a:rPr>
              <a:t>大小写不敏感，一般小写</a:t>
            </a:r>
            <a:endParaRPr lang="zh-CN" altLang="en-US" sz="1600" dirty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易混淆的结构标记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lvl="0"/>
            <a:r>
              <a:rPr lang="zh-CN" altLang="en-US" sz="1600"/>
              <a:t>article标记，代表一个独立的、相对完整的内容块，可独立于页面其它内容使用。例如论坛帖子、博客文章、新闻故事、评论等。</a:t>
            </a:r>
            <a:endParaRPr lang="zh-CN" altLang="en-US" sz="1600"/>
          </a:p>
          <a:p>
            <a:pPr lvl="1"/>
            <a:r>
              <a:rPr lang="zh-CN" altLang="en-US" sz="1600"/>
              <a:t>一般来说，article会有标题（内层的header），有时也会包含footer。article标记可以嵌套，内层的article对外层的article标记有隶属关系。</a:t>
            </a:r>
            <a:endParaRPr lang="zh-CN" altLang="en-US" sz="1600"/>
          </a:p>
          <a:p>
            <a:pPr lvl="0"/>
            <a:r>
              <a:rPr lang="zh-CN" altLang="en-US" sz="1600"/>
              <a:t>section 标记，定义文档中的节。例如章节、页眉、页脚或文档中的其他部分。它用来表现普通的文档内容或应用区块，通常由内容及其标题组成。</a:t>
            </a:r>
            <a:endParaRPr lang="zh-CN" altLang="en-US" sz="1600"/>
          </a:p>
          <a:p>
            <a:pPr lvl="1"/>
            <a:r>
              <a:rPr lang="zh-CN" altLang="en-US" sz="1600"/>
              <a:t>section表示一段专题性的内容，可以带有标题。</a:t>
            </a:r>
            <a:endParaRPr lang="zh-CN" altLang="en-US" sz="1600"/>
          </a:p>
          <a:p>
            <a:pPr lvl="0"/>
            <a:r>
              <a:rPr sz="1600">
                <a:sym typeface="+mn-ea"/>
              </a:rPr>
              <a:t>有语义时，按语义完整程度使用</a:t>
            </a:r>
            <a:r>
              <a:rPr lang="en-US" altLang="zh-CN" sz="1600">
                <a:sym typeface="+mn-ea"/>
              </a:rPr>
              <a:t>section</a:t>
            </a:r>
            <a:r>
              <a:rPr sz="1600">
                <a:sym typeface="+mn-ea"/>
              </a:rPr>
              <a:t>（不太完整）或</a:t>
            </a:r>
            <a:r>
              <a:rPr lang="en-US" altLang="zh-CN" sz="1600">
                <a:sym typeface="+mn-ea"/>
              </a:rPr>
              <a:t>article</a:t>
            </a:r>
            <a:r>
              <a:rPr sz="1600">
                <a:sym typeface="+mn-ea"/>
              </a:rPr>
              <a:t>（完整、独立</a:t>
            </a:r>
            <a:r>
              <a:rPr lang="en-US" altLang="zh-CN" sz="1600">
                <a:sym typeface="+mn-ea"/>
              </a:rPr>
              <a:t>)</a:t>
            </a:r>
            <a:endParaRPr lang="zh-CN" altLang="en-US" sz="1600"/>
          </a:p>
          <a:p>
            <a:pPr lvl="1"/>
            <a:r>
              <a:rPr lang="en-US" altLang="zh-CN" sz="1600">
                <a:sym typeface="+mn-ea"/>
              </a:rPr>
              <a:t>section</a:t>
            </a:r>
            <a:r>
              <a:rPr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article</a:t>
            </a:r>
            <a:r>
              <a:rPr sz="1600">
                <a:sym typeface="+mn-ea"/>
              </a:rPr>
              <a:t>可以互相嵌套</a:t>
            </a:r>
            <a:endParaRPr lang="zh-CN" altLang="en-US" sz="1600"/>
          </a:p>
          <a:p>
            <a:pPr lvl="1"/>
            <a:r>
              <a:rPr sz="1600">
                <a:sym typeface="+mn-ea"/>
              </a:rPr>
              <a:t>一篇文章用article，文章内用多个section将分章节</a:t>
            </a:r>
            <a:endParaRPr lang="zh-CN" altLang="en-US" sz="1600"/>
          </a:p>
          <a:p>
            <a:pPr lvl="1"/>
            <a:r>
              <a:rPr sz="1600">
                <a:sym typeface="+mn-ea"/>
              </a:rPr>
              <a:t>整个评论区用section，每条留言使一篇文章用article</a:t>
            </a:r>
            <a:endParaRPr lang="zh-CN" altLang="en-US" sz="1600"/>
          </a:p>
          <a:p>
            <a:pPr lvl="1"/>
            <a:r>
              <a:rPr sz="1600">
                <a:sym typeface="+mn-ea"/>
              </a:rPr>
              <a:t>不按区域大小，而是按区域里面内容是否完整、独立来挑选使用。</a:t>
            </a:r>
            <a:endParaRPr lang="zh-CN" altLang="en-US" sz="1600"/>
          </a:p>
          <a:p>
            <a:pPr lvl="0"/>
            <a:r>
              <a:rPr sz="1600">
                <a:sym typeface="+mn-ea"/>
              </a:rPr>
              <a:t>一个区域没有较明确语义，</a:t>
            </a:r>
            <a:r>
              <a:rPr lang="zh-CN" altLang="en-US" sz="1600"/>
              <a:t>仅需要一个容器来定义样式或行为，再用div 元素。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标题</a:t>
            </a:r>
            <a:r>
              <a:rPr lang="en-US" altLang="zh-CN"/>
              <a:t>&lt;h1&gt;-&lt;h6&gt;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952500"/>
            <a:ext cx="8139430" cy="5591810"/>
          </a:xfrm>
        </p:spPr>
        <p:txBody>
          <a:bodyPr>
            <a:normAutofit fontScale="80000"/>
          </a:bodyPr>
          <a:lstStyle/>
          <a:p>
            <a:r>
              <a:rPr lang="zh-CN" altLang="en-US" sz="2000" dirty="0"/>
              <a:t>标题通过 </a:t>
            </a:r>
            <a:r>
              <a:rPr lang="en-US" altLang="zh-CN" sz="2000" dirty="0"/>
              <a:t>&lt;h1&gt; - &lt;h6&gt; </a:t>
            </a:r>
            <a:r>
              <a:rPr lang="zh-CN" altLang="en-US" sz="2000" dirty="0"/>
              <a:t>等标记进行定义，浏览器会自动在标题前后加空行</a:t>
            </a:r>
            <a:endParaRPr lang="zh-CN" altLang="en-US" sz="2000" dirty="0"/>
          </a:p>
          <a:p>
            <a:r>
              <a:rPr lang="zh-CN" altLang="en-US" dirty="0"/>
              <a:t>基本语法：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&lt;h1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align=“</a:t>
            </a:r>
            <a:r>
              <a:rPr lang="en-US" altLang="zh-CN" sz="1800" b="1" dirty="0" err="1" smtClean="0">
                <a:solidFill>
                  <a:srgbClr val="FF0000"/>
                </a:solidFill>
              </a:rPr>
              <a:t>left|center|right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|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justify</a:t>
            </a:r>
            <a:r>
              <a:rPr lang="en-US" altLang="zh-CN" sz="1800" dirty="0" smtClean="0">
                <a:solidFill>
                  <a:srgbClr val="FF0000"/>
                </a:solidFill>
              </a:rPr>
              <a:t> " &gt;1</a:t>
            </a:r>
            <a:r>
              <a:rPr lang="zh-CN" altLang="en-US" sz="1800" dirty="0" smtClean="0">
                <a:solidFill>
                  <a:srgbClr val="FF0000"/>
                </a:solidFill>
              </a:rPr>
              <a:t>号标题字</a:t>
            </a:r>
            <a:r>
              <a:rPr lang="en-US" altLang="zh-CN" sz="1800" dirty="0" smtClean="0">
                <a:solidFill>
                  <a:srgbClr val="FF0000"/>
                </a:solidFill>
              </a:rPr>
              <a:t>&lt;/h1&gt;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en-US" altLang="zh-CN" sz="1400" dirty="0" smtClean="0"/>
              <a:t>	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&lt;h1 align="center"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&lt;/h1&gt;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&lt;h2 align="left"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&lt;/h2&gt;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&lt;h3 align="center"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&lt;/h3&gt;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&lt;h4 align="right"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&lt;/h4&gt;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&lt;h5 align="justify"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&lt;/h5&gt;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&lt;h6 align="center"   &gt;Web</a:t>
            </a:r>
            <a:r>
              <a:rPr lang="zh-CN" altLang="en-US" sz="1400" dirty="0" smtClean="0">
                <a:latin typeface="Verdana" panose="020B0604030504040204" pitchFamily="34" charset="0"/>
                <a:cs typeface="Verdana" panose="020B0604030504040204" pitchFamily="34" charset="0"/>
              </a:rPr>
              <a:t>前端开发技术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&lt;/h6&gt;</a:t>
            </a: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endParaRPr lang="en-US" altLang="zh-CN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但一般还是使用</a:t>
            </a:r>
            <a:r>
              <a:rPr lang="en-US" altLang="zh-C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样式来</a:t>
            </a:r>
            <a:r>
              <a:rPr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对齐。</a:t>
            </a:r>
            <a:endParaRPr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3888105"/>
            <a:ext cx="5815330" cy="2047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段落</a:t>
            </a:r>
            <a:r>
              <a:rPr lang="en-US" altLang="zh-CN"/>
              <a:t>&lt;p&gt; </a:t>
            </a:r>
            <a:endParaRPr lang="en-US" altLang="zh-CN"/>
          </a:p>
        </p:txBody>
      </p:sp>
      <p:sp>
        <p:nvSpPr>
          <p:cNvPr id="119815" name="Rectangle 7"/>
          <p:cNvSpPr>
            <a:spLocks noGrp="1" noChangeArrowheads="1"/>
          </p:cNvSpPr>
          <p:nvPr>
            <p:ph idx="1"/>
          </p:nvPr>
        </p:nvSpPr>
        <p:spPr>
          <a:xfrm>
            <a:off x="650875" y="1668145"/>
            <a:ext cx="8356600" cy="37922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000" b="0" dirty="0" smtClean="0"/>
              <a:t>段落</a:t>
            </a:r>
            <a:r>
              <a:rPr lang="en-US" altLang="zh-CN" sz="2000" b="0" dirty="0" smtClean="0"/>
              <a:t>&lt;</a:t>
            </a:r>
            <a:r>
              <a:rPr lang="en-US" altLang="zh-CN" sz="2000" b="0" dirty="0"/>
              <a:t>p</a:t>
            </a:r>
            <a:r>
              <a:rPr lang="en-US" altLang="zh-CN" sz="2000" b="0" dirty="0" smtClean="0"/>
              <a:t>&gt;</a:t>
            </a:r>
            <a:r>
              <a:rPr lang="zh-CN" altLang="en-US" sz="2000" b="0" dirty="0" smtClean="0"/>
              <a:t>标记用来</a:t>
            </a:r>
            <a:r>
              <a:rPr lang="zh-CN" altLang="en-US" sz="2000" b="0" dirty="0"/>
              <a:t>起始一个段落，它是一个</a:t>
            </a:r>
            <a:r>
              <a:rPr lang="zh-CN" altLang="en-US" sz="2000" b="0" dirty="0">
                <a:solidFill>
                  <a:srgbClr val="FF0000"/>
                </a:solidFill>
              </a:rPr>
              <a:t>块级元素</a:t>
            </a:r>
            <a:r>
              <a:rPr lang="zh-CN" altLang="en-US" sz="2000" b="0" dirty="0"/>
              <a:t> </a:t>
            </a:r>
            <a:r>
              <a:rPr lang="zh-CN" altLang="en-US" sz="2000" b="0" dirty="0" smtClean="0"/>
              <a:t>。段落</a:t>
            </a:r>
            <a:r>
              <a:rPr lang="en-US" sz="2000" b="0" dirty="0" smtClean="0"/>
              <a:t>p</a:t>
            </a:r>
            <a:r>
              <a:rPr lang="zh-CN" altLang="en-US" sz="2000" b="0" dirty="0" smtClean="0"/>
              <a:t>标记会自动在</a:t>
            </a:r>
            <a:r>
              <a:rPr lang="zh-CN" altLang="en-US" sz="2000" b="0" u="sng" dirty="0" smtClean="0">
                <a:solidFill>
                  <a:srgbClr val="FF0000"/>
                </a:solidFill>
              </a:rPr>
              <a:t>其前后创建一些空白</a:t>
            </a:r>
            <a:r>
              <a:rPr lang="zh-CN" altLang="en-US" sz="2000" b="0" dirty="0" smtClean="0"/>
              <a:t>。</a:t>
            </a:r>
            <a:endParaRPr lang="zh-CN" altLang="en-US" sz="2000" b="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zh-CN" altLang="en-US" sz="2000" b="0" dirty="0"/>
          </a:p>
          <a:p>
            <a:pPr marL="182880" lvl="1" indent="-182880">
              <a:spcBef>
                <a:spcPts val="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基本</a:t>
            </a:r>
            <a:r>
              <a:rPr lang="zh-CN" altLang="en-US" sz="1600" dirty="0" smtClean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语法      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&lt;p align="</a:t>
            </a:r>
            <a:r>
              <a:rPr lang="en-US" altLang="zh-CN" sz="16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left|center|right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段落正文内容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&lt;/p&gt; </a:t>
            </a:r>
            <a:endParaRPr lang="en-US" altLang="zh-CN" sz="16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82880" lvl="1" indent="-182880">
              <a:spcBef>
                <a:spcPts val="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l"/>
            </a:pPr>
            <a:endParaRPr lang="en-US" altLang="zh-CN" sz="16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None/>
            </a:pPr>
            <a:endParaRPr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块级元素：一块，另起一行开始，默认宽度是父元素的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100%</a:t>
            </a:r>
            <a:r>
              <a:rPr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，默认高度是内容高，但高宽内外边距等均可以控制设置，可容纳其他块或行内元素。</a:t>
            </a:r>
            <a:endParaRPr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行内元素：行内，和其他元素同在一行，不换新行，默认宽度是内容宽，高宽内外边距多不可控（只能设置行高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line-height</a:t>
            </a:r>
            <a:r>
              <a:rPr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控制不了元素高；只能设置左右外边距），</a:t>
            </a:r>
            <a:r>
              <a:rPr sz="1600" smtClean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  <a:sym typeface="+mn-ea"/>
              </a:rPr>
              <a:t>只能容纳文本或其他行内元素，</a:t>
            </a:r>
            <a:r>
              <a:rPr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以后还会遇到可设置宽高的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“</a:t>
            </a:r>
            <a:r>
              <a:rPr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行内块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”……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水平分隔线</a:t>
            </a:r>
            <a:r>
              <a:rPr lang="en-US" altLang="zh-CN"/>
              <a:t>&lt;hr</a:t>
            </a:r>
            <a:r>
              <a:rPr lang="en-US" altLang="zh-CN">
                <a:sym typeface="+mn-ea"/>
              </a:rPr>
              <a:t>/</a:t>
            </a:r>
            <a:r>
              <a:rPr lang="en-US" altLang="zh-CN"/>
              <a:t>&gt; </a:t>
            </a:r>
            <a:endParaRPr lang="en-US" altLang="zh-CN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2285" y="1373505"/>
            <a:ext cx="8340725" cy="123888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/>
              <a:t>&lt;hr</a:t>
            </a:r>
            <a:r>
              <a:rPr lang="en-US" altLang="zh-CN" sz="1600">
                <a:sym typeface="+mn-ea"/>
              </a:rPr>
              <a:t>/</a:t>
            </a:r>
            <a:r>
              <a:rPr lang="en-US" altLang="zh-CN" sz="1600" dirty="0"/>
              <a:t>&gt;</a:t>
            </a:r>
            <a:r>
              <a:rPr lang="zh-CN" altLang="en-US" sz="1600" dirty="0"/>
              <a:t>元素在浏览器上显示一条细线以分隔两个区域（一般在一个</a:t>
            </a:r>
            <a:r>
              <a:rPr lang="en-US" altLang="zh-CN" sz="1600" dirty="0"/>
              <a:t>section</a:t>
            </a:r>
            <a:r>
              <a:rPr lang="zh-CN" altLang="en-US" sz="1600" dirty="0"/>
              <a:t>内）。</a:t>
            </a:r>
            <a:endParaRPr lang="zh-CN" altLang="en-US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/>
              <a:t>基本语法 </a:t>
            </a:r>
            <a:endParaRPr lang="zh-CN" altLang="en-US" sz="1600" dirty="0"/>
          </a:p>
          <a:p>
            <a:pPr lv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	</a:t>
            </a:r>
            <a:r>
              <a:rPr lang="en-US" altLang="zh-CN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</a:t>
            </a:r>
            <a:r>
              <a:rPr lang="en-US" altLang="zh-CN" sz="1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size=""  color=""   width=""  align=""    &gt;</a:t>
            </a:r>
            <a:endParaRPr lang="en-US" altLang="zh-CN" sz="1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21027" name="Group 195"/>
          <p:cNvGraphicFramePr>
            <a:graphicFrameLocks noGrp="1"/>
          </p:cNvGraphicFramePr>
          <p:nvPr>
            <p:ph sz="half" idx="2"/>
            <p:custDataLst>
              <p:tags r:id="rId1"/>
            </p:custDataLst>
          </p:nvPr>
        </p:nvGraphicFramePr>
        <p:xfrm>
          <a:off x="740410" y="2886075"/>
          <a:ext cx="7864475" cy="206184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62380"/>
                <a:gridCol w="3724275"/>
                <a:gridCol w="2877820"/>
              </a:tblGrid>
              <a:tr h="312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值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312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像素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px</a:t>
                      </a: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或百分比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设置水平线宽度。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312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size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整数，单位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px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设置水平线高度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556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color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rgb</a:t>
                      </a: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函数、十六进制数，颜色英文名称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设置水平线颜色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568325">
                <a:tc>
                  <a:txBody>
                    <a:bodyPr/>
                    <a:lstStyle/>
                    <a:p>
                      <a:pPr marR="0" lvl="0" indent="0" algn="ctr" defTabSz="914400" rtl="0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align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R="0" lvl="0" indent="0" algn="l" defTabSz="914400" rtl="0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left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center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right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R="0" lvl="0" indent="0" algn="l" defTabSz="914400" rtl="0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设置水平线对齐方式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预格式化标记</a:t>
            </a:r>
            <a:r>
              <a:rPr lang="en-US" altLang="zh-CN"/>
              <a:t>&lt;pre&gt; </a:t>
            </a:r>
            <a:endParaRPr lang="en-US" altLang="zh-CN"/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 smtClean="0"/>
              <a:t>&lt;</a:t>
            </a:r>
            <a:r>
              <a:rPr lang="en-US" altLang="zh-CN" sz="2000" b="0" dirty="0"/>
              <a:t>pre&gt;&lt;/pre&gt;</a:t>
            </a:r>
            <a:r>
              <a:rPr lang="zh-CN" altLang="en-US" sz="2000" b="0" dirty="0"/>
              <a:t>标记对网页中的</a:t>
            </a:r>
            <a:r>
              <a:rPr lang="zh-CN" altLang="en-US" sz="2000" b="0" u="sng" dirty="0">
                <a:solidFill>
                  <a:srgbClr val="FF0000"/>
                </a:solidFill>
              </a:rPr>
              <a:t>文字段落进行预格式化</a:t>
            </a:r>
            <a:r>
              <a:rPr lang="zh-CN" altLang="en-US" sz="2000" b="0" dirty="0"/>
              <a:t>，浏览器会完整保留设计者</a:t>
            </a:r>
            <a:r>
              <a:rPr lang="zh-CN" altLang="en-US" sz="2000" b="0" u="sng" dirty="0">
                <a:solidFill>
                  <a:srgbClr val="FF0000"/>
                </a:solidFill>
              </a:rPr>
              <a:t>在源文件中所定义的格式</a:t>
            </a:r>
            <a:r>
              <a:rPr lang="zh-CN" altLang="en-US" sz="2000" b="0" dirty="0"/>
              <a:t>，包括各种</a:t>
            </a:r>
            <a:r>
              <a:rPr lang="zh-CN" altLang="en-US" sz="2000" b="0" u="sng" dirty="0">
                <a:solidFill>
                  <a:srgbClr val="FF0000"/>
                </a:solidFill>
              </a:rPr>
              <a:t>空格、缩进以及其他特殊格式</a:t>
            </a:r>
            <a:r>
              <a:rPr lang="zh-CN" altLang="en-US" sz="2000" b="0" dirty="0"/>
              <a:t>。 </a:t>
            </a:r>
            <a:endParaRPr lang="zh-CN" altLang="en-US" sz="2000" b="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ea typeface="宋体" panose="02010600030101010101" pitchFamily="2" charset="-122"/>
              </a:rPr>
              <a:t>基本语法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&lt;pre&gt;</a:t>
            </a:r>
            <a:r>
              <a:rPr lang="zh-CN" altLang="en-US" sz="18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预格式化文本 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&lt;/pre &gt; </a:t>
            </a:r>
            <a:endParaRPr lang="en-US" altLang="zh-CN" sz="18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&lt;pre&gt;</a:t>
            </a:r>
            <a:endParaRPr lang="en-US" altLang="zh-CN" sz="16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 </a:t>
            </a: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春 晓 			    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		       孟浩然 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      春眠不觉晓，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               处处闻啼鸟。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      夜来风雨声，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               花落知多少。</a:t>
            </a:r>
            <a:endParaRPr lang="zh-CN" altLang="en-US" sz="1600" dirty="0" smtClean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marL="288290" lvl="1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</a:t>
            </a:r>
            <a:r>
              <a:rPr lang="en-US" altLang="zh-CN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&lt;/pre&gt;</a:t>
            </a:r>
            <a:endParaRPr lang="en-US" altLang="zh-CN" sz="16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段落缩进标记</a:t>
            </a:r>
            <a:r>
              <a:rPr lang="en-US" altLang="zh-CN" dirty="0"/>
              <a:t>&lt;</a:t>
            </a:r>
            <a:r>
              <a:rPr lang="en-US" altLang="zh-CN" dirty="0" err="1"/>
              <a:t>blockquote</a:t>
            </a:r>
            <a:r>
              <a:rPr lang="en-US" altLang="zh-CN" dirty="0"/>
              <a:t>&gt; </a:t>
            </a:r>
            <a:endParaRPr lang="en-US" altLang="zh-CN" dirty="0"/>
          </a:p>
        </p:txBody>
      </p:sp>
      <p:sp>
        <p:nvSpPr>
          <p:cNvPr id="12186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 smtClean="0"/>
              <a:t>    </a:t>
            </a:r>
            <a:r>
              <a:rPr lang="zh-CN" altLang="zh-CN" sz="1800" dirty="0" smtClean="0"/>
              <a:t>段落</a:t>
            </a:r>
            <a:r>
              <a:rPr lang="zh-CN" altLang="zh-CN" sz="1800" dirty="0"/>
              <a:t>缩进</a:t>
            </a:r>
            <a:r>
              <a:rPr lang="en-US" altLang="zh-CN" sz="1800" dirty="0"/>
              <a:t>(</a:t>
            </a:r>
            <a:r>
              <a:rPr lang="zh-CN" altLang="zh-CN" sz="1800" dirty="0"/>
              <a:t>也称为“块引用”</a:t>
            </a:r>
            <a:r>
              <a:rPr lang="en-US" altLang="zh-CN" sz="1800" dirty="0"/>
              <a:t>)blockquote</a:t>
            </a:r>
            <a:r>
              <a:rPr lang="zh-CN" altLang="zh-CN" sz="1800" dirty="0"/>
              <a:t>标记引用的内容必须是块级标记，浏览器在</a:t>
            </a:r>
            <a:r>
              <a:rPr lang="en-US" altLang="zh-CN" sz="1800" dirty="0"/>
              <a:t> blockquote</a:t>
            </a:r>
            <a:r>
              <a:rPr lang="zh-CN" altLang="zh-CN" sz="1800" dirty="0"/>
              <a:t>标记前后添加了换行，并增加了外边距</a:t>
            </a:r>
            <a:r>
              <a:rPr lang="zh-CN" altLang="zh-CN" sz="1800" dirty="0" smtClean="0"/>
              <a:t>。</a:t>
            </a:r>
            <a:endParaRPr lang="en-US" altLang="zh-CN" sz="1800" dirty="0" smtClean="0"/>
          </a:p>
          <a:p>
            <a:r>
              <a:rPr lang="en-US" altLang="zh-CN" sz="1800" dirty="0"/>
              <a:t> </a:t>
            </a:r>
            <a:r>
              <a:rPr lang="zh-CN" altLang="zh-CN" sz="1800" dirty="0" smtClean="0"/>
              <a:t>一对</a:t>
            </a:r>
            <a:r>
              <a:rPr lang="en-US" altLang="zh-CN" sz="1800" dirty="0"/>
              <a:t>blockquote</a:t>
            </a:r>
            <a:r>
              <a:rPr lang="zh-CN" altLang="zh-CN" sz="1800" dirty="0"/>
              <a:t>标记能够向右缩进</a:t>
            </a:r>
            <a:r>
              <a:rPr lang="en-US" altLang="zh-CN" sz="1800" dirty="0"/>
              <a:t>5</a:t>
            </a:r>
            <a:r>
              <a:rPr lang="zh-CN" altLang="zh-CN" sz="1800" dirty="0"/>
              <a:t>个西文字符的位置。</a:t>
            </a:r>
            <a:endParaRPr lang="zh-CN" altLang="zh-CN" sz="1800" dirty="0"/>
          </a:p>
          <a:p>
            <a:r>
              <a:rPr lang="zh-CN" altLang="en-US" sz="1800" dirty="0" smtClean="0">
                <a:latin typeface="+mj-ea"/>
                <a:ea typeface="+mj-ea"/>
              </a:rPr>
              <a:t>基本</a:t>
            </a:r>
            <a:r>
              <a:rPr lang="zh-CN" altLang="en-US" sz="1800" dirty="0">
                <a:latin typeface="+mj-ea"/>
                <a:ea typeface="+mj-ea"/>
              </a:rPr>
              <a:t>语法 </a:t>
            </a:r>
            <a:endParaRPr lang="zh-CN" altLang="en-US" sz="18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&lt;body&gt;</a:t>
            </a:r>
            <a:endParaRPr lang="en-US" altLang="zh-CN" sz="1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&lt;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blockquote cite=”url”&gt;</a:t>
            </a:r>
            <a:r>
              <a:rPr lang="zh-CN" altLang="en-US" sz="1800" dirty="0">
                <a:solidFill>
                  <a:srgbClr val="FF0000"/>
                </a:solidFill>
                <a:latin typeface="Verdana" panose="020B0604030504040204" pitchFamily="34" charset="0"/>
                <a:ea typeface="+mj-ea"/>
                <a:cs typeface="Verdana" panose="020B0604030504040204" pitchFamily="34" charset="0"/>
              </a:rPr>
              <a:t>引用的</a:t>
            </a:r>
            <a:r>
              <a:rPr lang="zh-CN" altLang="en-US" sz="1800" dirty="0">
                <a:solidFill>
                  <a:srgbClr val="FF0000"/>
                </a:solidFill>
                <a:latin typeface="Verdana" panose="020B0604030504040204" pitchFamily="34" charset="0"/>
                <a:ea typeface="+mj-ea"/>
                <a:cs typeface="Verdana" panose="020B0604030504040204" pitchFamily="34" charset="0"/>
              </a:rPr>
              <a:t>内容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&lt;/blockquote&gt;</a:t>
            </a:r>
            <a:endParaRPr lang="en-US" altLang="zh-CN" sz="1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&lt;/body&gt; </a:t>
            </a:r>
            <a:endParaRPr lang="zh-CN" altLang="en-US" sz="1800" dirty="0" smtClean="0">
              <a:solidFill>
                <a:srgbClr val="FF0000"/>
              </a:solidFill>
              <a:latin typeface="Verdana" panose="020B0604030504040204" pitchFamily="34" charset="0"/>
              <a:ea typeface="+mj-ea"/>
              <a:cs typeface="Verdana" panose="020B0604030504040204" pitchFamily="34" charset="0"/>
            </a:endParaRPr>
          </a:p>
          <a:p>
            <a:pPr marL="171450" lvl="1" algn="l" defTabSz="914400">
              <a:buClrTx/>
              <a:buSzTx/>
            </a:pPr>
            <a:r>
              <a:rPr sz="1800" dirty="0" smtClean="0">
                <a:latin typeface="+mj-ea"/>
                <a:ea typeface="+mj-ea"/>
              </a:rPr>
              <a:t>浏览器通常不处理cite属性，而留给搜索引擎等处理</a:t>
            </a:r>
            <a:endParaRPr sz="1800" dirty="0" smtClean="0">
              <a:latin typeface="+mj-ea"/>
              <a:ea typeface="+mj-ea"/>
            </a:endParaRPr>
          </a:p>
          <a:p>
            <a:pPr marL="171450" lvl="1" algn="l" defTabSz="914400">
              <a:buClrTx/>
              <a:buSzTx/>
            </a:pPr>
            <a:endParaRPr sz="1800" dirty="0" smtClean="0">
              <a:latin typeface="+mj-ea"/>
              <a:ea typeface="+mj-ea"/>
            </a:endParaRPr>
          </a:p>
          <a:p>
            <a:pPr marL="171450" lvl="1" algn="l" defTabSz="914400">
              <a:buClrTx/>
              <a:buSzTx/>
            </a:pPr>
            <a:r>
              <a:rPr sz="1800" dirty="0" smtClean="0">
                <a:latin typeface="+mj-ea"/>
                <a:ea typeface="+mj-ea"/>
              </a:rPr>
              <a:t>短引用使用</a:t>
            </a:r>
            <a:r>
              <a:rPr lang="en-US" altLang="zh-CN" sz="1800" dirty="0" smtClean="0">
                <a:latin typeface="+mj-ea"/>
                <a:ea typeface="+mj-ea"/>
              </a:rPr>
              <a:t>&lt;q&gt;</a:t>
            </a:r>
            <a:r>
              <a:rPr sz="1800" dirty="0" smtClean="0">
                <a:latin typeface="+mj-ea"/>
                <a:ea typeface="+mj-ea"/>
              </a:rPr>
              <a:t>标记</a:t>
            </a:r>
            <a:endParaRPr sz="1800" dirty="0" smtClean="0"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列表 </a:t>
            </a:r>
            <a:endParaRPr lang="zh-CN" alt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3720" y="1357630"/>
            <a:ext cx="8039100" cy="1760855"/>
          </a:xfrm>
        </p:spPr>
        <p:txBody>
          <a:bodyPr/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600" b="0" dirty="0" smtClean="0"/>
              <a:t>列表</a:t>
            </a:r>
            <a:r>
              <a:rPr lang="zh-CN" altLang="zh-CN" sz="1600" b="0" dirty="0"/>
              <a:t>能对网页中的相关信息进行合理的布局，将项目有序或无序地罗列在一起，从而方便用户浏览和操作</a:t>
            </a:r>
            <a:r>
              <a:rPr lang="zh-CN" altLang="zh-CN" sz="1600" b="0" dirty="0" smtClean="0"/>
              <a:t>。类似</a:t>
            </a:r>
            <a:r>
              <a:rPr lang="en-US" altLang="zh-CN" sz="1600" b="0" dirty="0" smtClean="0"/>
              <a:t>p</a:t>
            </a:r>
            <a:r>
              <a:rPr lang="zh-CN" altLang="en-US" sz="1600" b="0" dirty="0" smtClean="0"/>
              <a:t>的分块级别。</a:t>
            </a:r>
            <a:endParaRPr lang="zh-CN" altLang="zh-CN" sz="1600" b="0" dirty="0" smtClean="0"/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b="0" dirty="0" smtClean="0"/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 smtClean="0"/>
              <a:t>HTML</a:t>
            </a:r>
            <a:r>
              <a:rPr lang="zh-CN" altLang="zh-CN" sz="1600" b="0" dirty="0"/>
              <a:t>中列表一共有</a:t>
            </a:r>
            <a:r>
              <a:rPr lang="en-US" altLang="zh-CN" sz="1600" b="0" dirty="0"/>
              <a:t>5</a:t>
            </a:r>
            <a:r>
              <a:rPr lang="zh-CN" altLang="zh-CN" sz="1600" b="0" dirty="0"/>
              <a:t>种，分别是无序列表、有序列表、定义列表、菜单列表和目录列表</a:t>
            </a:r>
            <a:r>
              <a:rPr lang="zh-CN" altLang="zh-CN" sz="1600" b="0" dirty="0" smtClean="0"/>
              <a:t>。常用</a:t>
            </a:r>
            <a:r>
              <a:rPr lang="zh-CN" altLang="zh-CN" sz="1600" b="0" dirty="0"/>
              <a:t>的列表</a:t>
            </a:r>
            <a:r>
              <a:rPr lang="zh-CN" altLang="zh-CN" sz="1600" b="0" dirty="0" smtClean="0"/>
              <a:t>有无序</a:t>
            </a:r>
            <a:r>
              <a:rPr lang="zh-CN" altLang="zh-CN" sz="1600" b="0" dirty="0"/>
              <a:t>列表、有序列表、定义</a:t>
            </a:r>
            <a:r>
              <a:rPr lang="zh-CN" altLang="zh-CN" sz="1600" b="0" dirty="0" smtClean="0"/>
              <a:t>列表</a:t>
            </a:r>
            <a:r>
              <a:rPr lang="zh-CN" altLang="en-US" sz="1600" b="0" dirty="0"/>
              <a:t>等</a:t>
            </a:r>
            <a:r>
              <a:rPr lang="en-US" altLang="zh-CN" sz="1600" b="0" dirty="0" smtClean="0"/>
              <a:t>3</a:t>
            </a:r>
            <a:r>
              <a:rPr lang="zh-CN" altLang="en-US" sz="1600" b="0" dirty="0" smtClean="0"/>
              <a:t>种</a:t>
            </a:r>
            <a:r>
              <a:rPr lang="zh-CN" altLang="zh-CN" sz="1600" b="0" dirty="0" smtClean="0"/>
              <a:t>。</a:t>
            </a:r>
            <a:endParaRPr lang="zh-CN" altLang="zh-CN" sz="1600" b="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97474" name="Group 194"/>
          <p:cNvGraphicFramePr>
            <a:graphicFrameLocks noGrp="1"/>
          </p:cNvGraphicFramePr>
          <p:nvPr>
            <p:ph sz="half" idx="2"/>
            <p:custDataLst>
              <p:tags r:id="rId1"/>
            </p:custDataLst>
          </p:nvPr>
        </p:nvGraphicFramePr>
        <p:xfrm>
          <a:off x="1217295" y="3521710"/>
          <a:ext cx="7012940" cy="20574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993265"/>
                <a:gridCol w="3064510"/>
                <a:gridCol w="195516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列表类型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标记符号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无序列表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kumimoji="0" lang="en-US" altLang="zh-CN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ul</a:t>
                      </a: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&gt;…&lt;/</a:t>
                      </a:r>
                      <a:r>
                        <a:rPr kumimoji="0" lang="en-US" altLang="zh-CN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ul</a:t>
                      </a: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常用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菜单列表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&lt;menu&gt;…&lt;/menu&gt;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不常用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目录列表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&lt;dir&gt;…&lt;/dir&gt;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不常用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有序列表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kumimoji="0" lang="en-US" altLang="zh-CN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ol</a:t>
                      </a: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&gt;…&lt;/</a:t>
                      </a:r>
                      <a:r>
                        <a:rPr kumimoji="0" lang="en-US" altLang="zh-CN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ol</a:t>
                      </a: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其实不太常用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定义列表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&lt;dl&gt;…&lt;/dl&gt;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常用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</a:t>
            </a:r>
            <a:r>
              <a:rPr lang="zh-CN" altLang="en-US" dirty="0" smtClean="0"/>
              <a:t>列表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097915"/>
            <a:ext cx="7948930" cy="5364480"/>
          </a:xfrm>
        </p:spPr>
        <p:txBody>
          <a:bodyPr>
            <a:normAutofit fontScale="62500"/>
          </a:bodyPr>
          <a:lstStyle/>
          <a:p>
            <a:r>
              <a:rPr lang="zh-CN" altLang="en-US" sz="2200" b="0" dirty="0" smtClean="0"/>
              <a:t>无序列表（</a:t>
            </a:r>
            <a:r>
              <a:rPr lang="en-US" sz="2200" b="0" u="sng" dirty="0" smtClean="0">
                <a:solidFill>
                  <a:srgbClr val="FF0000"/>
                </a:solidFill>
              </a:rPr>
              <a:t>U</a:t>
            </a:r>
            <a:r>
              <a:rPr lang="en-US" sz="2200" b="0" dirty="0" smtClean="0"/>
              <a:t>nordered </a:t>
            </a:r>
            <a:r>
              <a:rPr lang="en-US" sz="2200" b="0" u="sng" dirty="0">
                <a:solidFill>
                  <a:srgbClr val="FF0000"/>
                </a:solidFill>
              </a:rPr>
              <a:t>L</a:t>
            </a:r>
            <a:r>
              <a:rPr lang="en-US" sz="2200" b="0" dirty="0"/>
              <a:t>ist </a:t>
            </a:r>
            <a:r>
              <a:rPr lang="en-US" sz="2200" b="0" dirty="0" smtClean="0"/>
              <a:t>）</a:t>
            </a:r>
            <a:endParaRPr lang="en-US" sz="2200" b="0" dirty="0" smtClean="0"/>
          </a:p>
          <a:p>
            <a:pPr>
              <a:buNone/>
            </a:pPr>
            <a:r>
              <a:rPr lang="zh-CN" altLang="en-US" sz="2200" b="0" dirty="0" smtClean="0"/>
              <a:t>          在</a:t>
            </a:r>
            <a:r>
              <a:rPr lang="en-US" altLang="zh-CN" sz="2200" b="0" dirty="0"/>
              <a:t>HTML</a:t>
            </a:r>
            <a:r>
              <a:rPr lang="zh-CN" altLang="en-US" sz="2200" b="0" dirty="0"/>
              <a:t>文件中插入成对的标记</a:t>
            </a:r>
            <a:r>
              <a:rPr lang="en-US" altLang="zh-CN" sz="2200" b="0" dirty="0"/>
              <a:t>&lt;</a:t>
            </a:r>
            <a:r>
              <a:rPr lang="en-US" altLang="zh-CN" sz="2200" b="0" dirty="0" err="1"/>
              <a:t>ul</a:t>
            </a:r>
            <a:r>
              <a:rPr lang="en-US" altLang="zh-CN" sz="2200" b="0" dirty="0"/>
              <a:t>&gt;&lt;/</a:t>
            </a:r>
            <a:r>
              <a:rPr lang="en-US" altLang="zh-CN" sz="2200" b="0" dirty="0" err="1"/>
              <a:t>ul</a:t>
            </a:r>
            <a:r>
              <a:rPr lang="en-US" altLang="zh-CN" sz="2200" b="0" dirty="0"/>
              <a:t>&gt;</a:t>
            </a:r>
            <a:r>
              <a:rPr lang="zh-CN" altLang="en-US" sz="2200" b="0" dirty="0"/>
              <a:t>，完成无序列表的插入。 </a:t>
            </a:r>
            <a:endParaRPr lang="zh-CN" altLang="en-US" sz="2200" b="0" dirty="0"/>
          </a:p>
          <a:p>
            <a:r>
              <a:rPr lang="zh-CN" altLang="en-US" sz="2200" dirty="0" smtClean="0">
                <a:sym typeface="+mn-ea"/>
              </a:rPr>
              <a:t>列表项</a:t>
            </a:r>
            <a:r>
              <a:rPr lang="en-US" altLang="zh-CN" sz="2200" dirty="0">
                <a:sym typeface="+mn-ea"/>
              </a:rPr>
              <a:t>(</a:t>
            </a:r>
            <a:r>
              <a:rPr lang="en-US" sz="2200" u="sng" dirty="0" smtClean="0">
                <a:solidFill>
                  <a:srgbClr val="FF0000"/>
                </a:solidFill>
                <a:sym typeface="+mn-ea"/>
              </a:rPr>
              <a:t>L</a:t>
            </a:r>
            <a:r>
              <a:rPr lang="en-US" sz="2200" dirty="0" smtClean="0">
                <a:sym typeface="+mn-ea"/>
              </a:rPr>
              <a:t>ist </a:t>
            </a:r>
            <a:r>
              <a:rPr lang="zh-CN" altLang="en-US" sz="2200" dirty="0" smtClean="0">
                <a:sym typeface="+mn-ea"/>
              </a:rPr>
              <a:t> </a:t>
            </a:r>
            <a:r>
              <a:rPr lang="en-US" sz="2200" u="sng" dirty="0" smtClean="0">
                <a:solidFill>
                  <a:srgbClr val="FF0000"/>
                </a:solidFill>
                <a:sym typeface="+mn-ea"/>
              </a:rPr>
              <a:t>I</a:t>
            </a:r>
            <a:r>
              <a:rPr lang="en-US" sz="2200" dirty="0" smtClean="0">
                <a:sym typeface="+mn-ea"/>
              </a:rPr>
              <a:t>tems) </a:t>
            </a:r>
            <a:r>
              <a:rPr lang="en-US" sz="2200" dirty="0" err="1" smtClean="0">
                <a:sym typeface="+mn-ea"/>
              </a:rPr>
              <a:t>li </a:t>
            </a:r>
            <a:r>
              <a:rPr lang="zh-CN" altLang="en-US" sz="2200" dirty="0" smtClean="0">
                <a:sym typeface="+mn-ea"/>
              </a:rPr>
              <a:t>标记用于定义一个列表项。</a:t>
            </a:r>
            <a:endParaRPr lang="zh-CN" altLang="en-US" sz="2200" b="0" dirty="0"/>
          </a:p>
          <a:p>
            <a:r>
              <a:rPr lang="zh-CN" altLang="en-US" sz="2200" b="0" dirty="0"/>
              <a:t>基本语法 </a:t>
            </a:r>
            <a:endParaRPr lang="zh-CN" altLang="en-US" sz="2200" b="0" dirty="0"/>
          </a:p>
          <a:p>
            <a:pPr lvl="1"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&lt;</a:t>
            </a:r>
            <a:r>
              <a:rPr lang="en-US" altLang="zh-CN" sz="1900" b="0" dirty="0" err="1">
                <a:solidFill>
                  <a:srgbClr val="FF0000"/>
                </a:solidFill>
              </a:rPr>
              <a:t>ul</a:t>
            </a:r>
            <a:r>
              <a:rPr lang="en-US" altLang="zh-CN" sz="1900" b="0" dirty="0">
                <a:solidFill>
                  <a:srgbClr val="FF0000"/>
                </a:solidFill>
              </a:rPr>
              <a:t> type</a:t>
            </a:r>
            <a:r>
              <a:rPr lang="en-US" altLang="zh-CN" sz="1900" b="0" dirty="0" smtClean="0">
                <a:solidFill>
                  <a:srgbClr val="FF0000"/>
                </a:solidFill>
              </a:rPr>
              <a:t>=“disc | circle | square"&gt; 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		&lt;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 type=""&gt;</a:t>
            </a:r>
            <a:r>
              <a:rPr lang="zh-CN" altLang="en-US" sz="1900" b="0" dirty="0">
                <a:solidFill>
                  <a:srgbClr val="FF0000"/>
                </a:solidFill>
              </a:rPr>
              <a:t>项目名称</a:t>
            </a:r>
            <a:r>
              <a:rPr lang="en-US" altLang="zh-CN" sz="1900" b="0" dirty="0">
                <a:solidFill>
                  <a:srgbClr val="FF0000"/>
                </a:solidFill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&gt; 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    	&lt;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 type=""&gt;</a:t>
            </a:r>
            <a:r>
              <a:rPr lang="zh-CN" altLang="en-US" sz="1900" b="0" dirty="0">
                <a:solidFill>
                  <a:srgbClr val="FF0000"/>
                </a:solidFill>
              </a:rPr>
              <a:t>项目名称</a:t>
            </a:r>
            <a:r>
              <a:rPr lang="en-US" altLang="zh-CN" sz="1900" b="0" dirty="0">
                <a:solidFill>
                  <a:srgbClr val="FF0000"/>
                </a:solidFill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&gt; 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		&lt;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 type=""&gt;</a:t>
            </a:r>
            <a:r>
              <a:rPr lang="zh-CN" altLang="en-US" sz="1900" b="0" dirty="0">
                <a:solidFill>
                  <a:srgbClr val="FF0000"/>
                </a:solidFill>
              </a:rPr>
              <a:t>项目名称</a:t>
            </a:r>
            <a:r>
              <a:rPr lang="en-US" altLang="zh-CN" sz="1900" b="0" dirty="0">
                <a:solidFill>
                  <a:srgbClr val="FF0000"/>
                </a:solidFill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</a:rPr>
              <a:t>&gt; 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		…</a:t>
            </a:r>
            <a:endParaRPr lang="en-US" altLang="zh-CN" sz="190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</a:rPr>
              <a:t>ul</a:t>
            </a:r>
            <a:r>
              <a:rPr lang="en-US" altLang="zh-CN" sz="1900" b="0" dirty="0">
                <a:solidFill>
                  <a:srgbClr val="FF0000"/>
                </a:solidFill>
              </a:rPr>
              <a:t>&gt; 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zh-CN" altLang="en-US" sz="2200" b="0" dirty="0" smtClean="0"/>
              <a:t>符号：</a:t>
            </a:r>
            <a:r>
              <a:rPr lang="en-US" altLang="zh-CN" sz="2200" b="0" dirty="0" smtClean="0"/>
              <a:t> disc - </a:t>
            </a:r>
            <a:r>
              <a:rPr lang="zh-CN" altLang="en-US" sz="2200" b="0" dirty="0" smtClean="0"/>
              <a:t>●；</a:t>
            </a:r>
            <a:r>
              <a:rPr lang="en-US" altLang="zh-CN" sz="2200" b="0" dirty="0" smtClean="0"/>
              <a:t> circle -</a:t>
            </a:r>
            <a:r>
              <a:rPr lang="zh-CN" altLang="en-US" sz="2200" b="0" dirty="0" smtClean="0"/>
              <a:t>○；</a:t>
            </a:r>
            <a:r>
              <a:rPr lang="en-US" altLang="zh-CN" sz="2200" b="0" dirty="0" smtClean="0"/>
              <a:t> square -</a:t>
            </a:r>
            <a:r>
              <a:rPr lang="zh-CN" altLang="en-US" sz="2200" b="0" dirty="0" smtClean="0"/>
              <a:t>■</a:t>
            </a:r>
            <a:endParaRPr lang="zh-CN" altLang="en-US" sz="2200" b="0" dirty="0" smtClean="0"/>
          </a:p>
          <a:p>
            <a:pPr lvl="1">
              <a:buNone/>
            </a:pPr>
            <a:r>
              <a:rPr lang="en-US" altLang="zh-CN" sz="2200" b="0" dirty="0" smtClean="0"/>
              <a:t>type</a:t>
            </a:r>
            <a:r>
              <a:rPr sz="2200" b="0" dirty="0" smtClean="0"/>
              <a:t>以后少用</a:t>
            </a:r>
            <a:endParaRPr sz="2200" b="0" dirty="0" smtClean="0"/>
          </a:p>
          <a:p>
            <a:pPr lvl="0">
              <a:buNone/>
            </a:pPr>
            <a:r>
              <a:rPr sz="2200" b="0" dirty="0" smtClean="0"/>
              <a:t>特定语义（</a:t>
            </a:r>
            <a:r>
              <a:rPr lang="en-US" altLang="zh-CN" sz="2200" b="0" dirty="0" smtClean="0"/>
              <a:t>ul</a:t>
            </a:r>
            <a:r>
              <a:rPr sz="2200" b="0" dirty="0" smtClean="0"/>
              <a:t>作为菜单、命令）下使用更具体的</a:t>
            </a:r>
            <a:r>
              <a:rPr lang="en-US" altLang="zh-CN" sz="2200" b="0" dirty="0" smtClean="0"/>
              <a:t>&lt;menu&gt;</a:t>
            </a:r>
            <a:endParaRPr lang="en-US" altLang="zh-CN" sz="2200" b="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无序列表案例</a:t>
            </a:r>
            <a:endParaRPr lang="zh-CN" altLang="en-US" sz="2800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3829685"/>
            <a:ext cx="4420870" cy="2556510"/>
          </a:xfrm>
        </p:spPr>
        <p:txBody>
          <a:bodyPr anchor="ctr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&lt;h4&gt;学校概况&lt;/h4&gt;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&lt;ul&gt;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&lt;li&gt;学校简介&lt;/li&gt;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&lt;li&gt;深大标识&lt;/li&gt;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&lt;li&gt;现任领导&lt;/li&gt;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&lt;li&gt;杰出校友&lt;/li&gt;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&lt;li&gt;校园地图&lt;/li&gt;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&lt;li&gt;校园风光&lt;/li&gt;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   &lt;li&gt;</a:t>
            </a:r>
            <a:r>
              <a:rPr lang="zh-CN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校历&lt;/li&gt;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&lt;/ul&gt;</a:t>
            </a:r>
            <a:endParaRPr lang="zh-CN" altLang="zh-CN" sz="1400" b="0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1975485"/>
            <a:ext cx="7670800" cy="1822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5440" y="1496060"/>
            <a:ext cx="2936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https://www.szu.edu.cn/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有序</a:t>
            </a:r>
            <a:r>
              <a:rPr lang="zh-CN" altLang="en-US" dirty="0" smtClean="0"/>
              <a:t>列表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1800" b="0" dirty="0" smtClean="0"/>
              <a:t>有序列表</a:t>
            </a:r>
            <a:r>
              <a:rPr lang="en-US" sz="1800" b="0" dirty="0" smtClean="0"/>
              <a:t>(</a:t>
            </a:r>
            <a:r>
              <a:rPr lang="en-US" sz="1800" b="0" u="sng" dirty="0" smtClean="0">
                <a:solidFill>
                  <a:srgbClr val="FF0000"/>
                </a:solidFill>
              </a:rPr>
              <a:t>O</a:t>
            </a:r>
            <a:r>
              <a:rPr lang="en-US" sz="1800" b="0" dirty="0" smtClean="0"/>
              <a:t>rdered </a:t>
            </a:r>
            <a:r>
              <a:rPr lang="en-US" sz="1800" b="0" u="sng" dirty="0" smtClean="0">
                <a:solidFill>
                  <a:srgbClr val="FF0000"/>
                </a:solidFill>
              </a:rPr>
              <a:t>L</a:t>
            </a:r>
            <a:r>
              <a:rPr lang="en-US" sz="1800" b="0" dirty="0" smtClean="0"/>
              <a:t>ist) </a:t>
            </a:r>
            <a:r>
              <a:rPr lang="en-US" sz="1800" b="0" dirty="0" err="1" smtClean="0"/>
              <a:t>ol </a:t>
            </a:r>
            <a:r>
              <a:rPr lang="zh-CN" altLang="en-US" sz="1800" b="0" dirty="0" smtClean="0"/>
              <a:t>标记是成对标记。在</a:t>
            </a:r>
            <a:r>
              <a:rPr lang="en-US" altLang="zh-CN" sz="1800" b="0" dirty="0"/>
              <a:t>HTML</a:t>
            </a:r>
            <a:r>
              <a:rPr lang="zh-CN" altLang="en-US" sz="1800" b="0" dirty="0"/>
              <a:t>文件中插入成对的标记</a:t>
            </a:r>
            <a:r>
              <a:rPr lang="en-US" altLang="zh-CN" sz="1800" b="0" dirty="0"/>
              <a:t>&lt;</a:t>
            </a:r>
            <a:r>
              <a:rPr lang="en-US" altLang="zh-CN" sz="1800" b="0" dirty="0" err="1"/>
              <a:t>ol</a:t>
            </a:r>
            <a:r>
              <a:rPr lang="en-US" altLang="zh-CN" sz="1800" b="0" dirty="0"/>
              <a:t>&gt;&lt;/</a:t>
            </a:r>
            <a:r>
              <a:rPr lang="en-US" altLang="zh-CN" sz="1800" b="0" dirty="0" err="1"/>
              <a:t>ol</a:t>
            </a:r>
            <a:r>
              <a:rPr lang="en-US" altLang="zh-CN" sz="1800" b="0" dirty="0"/>
              <a:t>&gt;</a:t>
            </a:r>
            <a:r>
              <a:rPr lang="zh-CN" altLang="en-US" sz="1800" b="0" dirty="0"/>
              <a:t>，完成有序列表的插入。 </a:t>
            </a:r>
            <a:endParaRPr lang="zh-CN" altLang="en-US" sz="1800" b="0" dirty="0"/>
          </a:p>
          <a:p>
            <a:r>
              <a:rPr lang="zh-CN" altLang="en-US" sz="1800" b="0" dirty="0"/>
              <a:t>基本</a:t>
            </a:r>
            <a:r>
              <a:rPr lang="zh-CN" altLang="en-US" sz="1800" b="0" dirty="0" smtClean="0"/>
              <a:t>语法</a:t>
            </a:r>
            <a:endParaRPr lang="en-US" altLang="zh-CN" sz="1800" b="0" dirty="0" smtClean="0"/>
          </a:p>
          <a:p>
            <a:pPr>
              <a:buNone/>
            </a:pPr>
            <a:r>
              <a:rPr lang="zh-CN" altLang="en-US" sz="2000" b="0" dirty="0">
                <a:latin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" 1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A | a | I | </a:t>
            </a:r>
            <a:r>
              <a:rPr lang="en-US" altLang="zh-CN" sz="1800" b="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" 2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&lt;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type=""  value="n"&gt;</a:t>
            </a:r>
            <a:r>
              <a:rPr lang="zh-CN" altLang="en-US" sz="18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项目名称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&lt;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type=""  value="n"&gt;</a:t>
            </a:r>
            <a:r>
              <a:rPr lang="zh-CN" altLang="en-US" sz="18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项目名称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&lt;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type=""  value="n"&gt;</a:t>
            </a:r>
            <a:r>
              <a:rPr lang="zh-CN" altLang="en-US" sz="18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项目名称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…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8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8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8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sz="1600" smtClean="0">
              <a:sym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600" smtClean="0">
                <a:sym typeface="+mn-ea"/>
              </a:rPr>
              <a:t>type</a:t>
            </a:r>
            <a:r>
              <a:rPr sz="1600" smtClean="0">
                <a:sym typeface="+mn-ea"/>
              </a:rPr>
              <a:t>以后也是少用</a:t>
            </a:r>
            <a:endParaRPr sz="2000" b="0" dirty="0" smtClean="0"/>
          </a:p>
          <a:p>
            <a:pPr lvl="1">
              <a:buFont typeface="Wingdings" panose="05000000000000000000" pitchFamily="2" charset="2"/>
              <a:buNone/>
            </a:pPr>
            <a:endParaRPr lang="en-US" altLang="zh-CN" sz="20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文档示例</a:t>
            </a:r>
            <a:endParaRPr lang="zh-CN" alt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b="0" dirty="0"/>
              <a:t>浏览器解析示例得到的</a:t>
            </a:r>
            <a:r>
              <a:rPr lang="en-US" altLang="zh-CN" b="0" dirty="0"/>
              <a:t>DOM</a:t>
            </a:r>
            <a:r>
              <a:rPr b="0" dirty="0"/>
              <a:t>树如右：</a:t>
            </a:r>
            <a:endParaRPr b="0" dirty="0"/>
          </a:p>
          <a:p>
            <a:pPr marL="457200" lvl="1" indent="0"/>
            <a:r>
              <a:rPr b="0" dirty="0"/>
              <a:t>多了许多</a:t>
            </a:r>
            <a:r>
              <a:rPr>
                <a:sym typeface="+mn-ea"/>
              </a:rPr>
              <a:t>文本节点，具体内容是换行和</a:t>
            </a:r>
            <a:r>
              <a:rPr b="0" dirty="0"/>
              <a:t>空格</a:t>
            </a:r>
            <a:endParaRPr b="0" dirty="0"/>
          </a:p>
          <a:p>
            <a:pPr marL="457200" lvl="1" indent="0"/>
            <a:r>
              <a:rPr lang="en-US" altLang="zh-CN" b="0" dirty="0"/>
              <a:t>document.links[0].href=’aNewTarget.html’</a:t>
            </a:r>
            <a:endParaRPr lang="en-US" altLang="zh-CN" b="0" dirty="0"/>
          </a:p>
          <a:p>
            <a:pPr marL="0" indent="0">
              <a:buNone/>
            </a:pPr>
            <a:endParaRPr sz="1600" b="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80330" y="200660"/>
            <a:ext cx="3582670" cy="6468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3080" y="2327910"/>
            <a:ext cx="4667250" cy="26371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有序列表案例 </a:t>
            </a:r>
            <a:endParaRPr lang="zh-CN" altLang="en-US" dirty="0"/>
          </a:p>
        </p:txBody>
      </p:sp>
      <p:sp>
        <p:nvSpPr>
          <p:cNvPr id="117765" name="Rectangle 5"/>
          <p:cNvSpPr>
            <a:spLocks noGrp="1" noChangeArrowheads="1"/>
          </p:cNvSpPr>
          <p:nvPr>
            <p:ph idx="1"/>
          </p:nvPr>
        </p:nvSpPr>
        <p:spPr>
          <a:xfrm>
            <a:off x="367030" y="967740"/>
            <a:ext cx="4893945" cy="5281930"/>
          </a:xfrm>
        </p:spPr>
        <p:txBody>
          <a:bodyPr lIns="0" tIns="0" rIns="0" bIns="0">
            <a:noAutofit/>
          </a:bodyPr>
          <a:lstStyle/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&lt;h4&gt;1数字编号：&lt;/h4&gt;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&lt;ol&gt;      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&lt;li&gt;计算机科学与技术专业&lt;/li&gt;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&lt;li&gt;软件工程专业 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&lt;li&gt;网络与大数据专业&lt;/li&gt;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&lt;li&gt;人工智能专业&lt;/li&gt; 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&lt;/ol&gt;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&lt;h4&gt;A字母编号：&lt;/h4&gt;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&lt;ol type="A"&gt;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&lt;li&gt;计算机科学与技术专业&lt;/li&gt;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&lt;li&gt;软件工程专业 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&lt;li&gt;网络与大数据专业&lt;/li&gt;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&lt;li&gt;人工智能专业&lt;/li&gt;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&lt;/ol&gt;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&lt;h4&gt;aI混合编号：&lt;/h4&gt;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&lt;ol type="a"&gt;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&lt;li&gt;计算机科学与技术专业&lt;/li&gt;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 type="I" value="8"&gt;软件工程专业&lt;/li&gt;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&lt;li&gt;网络与大数据专业&lt;/li&gt;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&lt;li&gt;人工智能专业&lt;/li&gt;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&lt;li&gt;电子科学与技术专业&lt;/li&gt;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  &lt;li&gt;物联网工程专业&lt;/li&gt;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Verdana" panose="020B0604030504040204" pitchFamily="34" charset="0"/>
                <a:cs typeface="Verdana" panose="020B0604030504040204" pitchFamily="34" charset="0"/>
              </a:rPr>
              <a:t>    &lt;/ol&gt;</a:t>
            </a: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zh-CN" sz="1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1475" y="967740"/>
            <a:ext cx="3073400" cy="476631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4600575" y="4918075"/>
            <a:ext cx="1120775" cy="91630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列表</a:t>
            </a:r>
            <a:r>
              <a:rPr lang="zh-CN" altLang="en-US" dirty="0"/>
              <a:t>嵌套</a:t>
            </a:r>
            <a:endParaRPr lang="zh-CN" altLang="en-US" dirty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/>
              <a:t>       </a:t>
            </a:r>
            <a:r>
              <a:rPr lang="zh-CN" altLang="en-US" sz="1800" b="0" dirty="0" smtClean="0"/>
              <a:t>在</a:t>
            </a:r>
            <a:r>
              <a:rPr lang="en-US" altLang="zh-CN" sz="1800" b="0" dirty="0"/>
              <a:t>HTML</a:t>
            </a:r>
            <a:r>
              <a:rPr lang="zh-CN" altLang="en-US" sz="1800" b="0" dirty="0"/>
              <a:t>文件中</a:t>
            </a:r>
            <a:r>
              <a:rPr lang="zh-CN" altLang="en-US" sz="1800" b="0" dirty="0" smtClean="0"/>
              <a:t>，列表嵌套使用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不仅使网页的内容布局更加美观</a:t>
            </a:r>
            <a:r>
              <a:rPr lang="zh-CN" altLang="en-US" sz="1800" b="0" dirty="0"/>
              <a:t>，而且使显示的内容更加清晰、明白。 </a:t>
            </a:r>
            <a:endParaRPr lang="zh-CN" altLang="en-US" sz="1800" b="0" dirty="0"/>
          </a:p>
          <a:p>
            <a:endParaRPr lang="zh-CN" altLang="en-US" sz="1800" b="0" dirty="0"/>
          </a:p>
          <a:p>
            <a:r>
              <a:rPr lang="zh-CN" altLang="en-US" sz="1800" b="0" dirty="0"/>
              <a:t>基本语法</a:t>
            </a:r>
            <a:endParaRPr lang="zh-CN" altLang="en-US" sz="1800" b="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</a:t>
            </a:r>
            <a:r>
              <a:rPr lang="en-US" altLang="zh-CN" sz="1900" b="0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900" b="0" u="sng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900" b="0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</a:t>
            </a:r>
            <a:r>
              <a:rPr lang="zh-CN" altLang="en-US" sz="1900" b="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名称</a:t>
            </a:r>
            <a:endParaRPr lang="en-US" altLang="zh-CN" sz="1900" b="0" dirty="0" smtClean="0">
              <a:solidFill>
                <a:srgbClr val="FF0000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zh-CN" altLang="en-US" sz="1900" b="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 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项目名称 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900" b="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900" b="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altLang="zh-CN" sz="1900" b="0" u="sng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900" b="0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li&gt;</a:t>
            </a:r>
            <a:endParaRPr lang="en-US" altLang="zh-CN" sz="1900" b="0" u="sng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…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6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嵌套列表案例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20370" y="1117600"/>
            <a:ext cx="4564380" cy="5130165"/>
          </a:xfrm>
        </p:spPr>
        <p:txBody>
          <a:bodyPr>
            <a:noAutofit/>
          </a:bodyPr>
          <a:lstStyle/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&lt;h4&gt;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清华大学出版社图书分类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&lt;/h4&gt;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4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type="1"&gt;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&lt;h4&gt;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计算机与电子信息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&lt;/h4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&lt;</a:t>
            </a:r>
            <a:r>
              <a:rPr lang="en-US" altLang="zh-CN" sz="14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type="A"&gt;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数据库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电子信息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计算机组成与原理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计算机基础</a:t>
            </a:r>
            <a:endParaRPr lang="zh-CN" altLang="en-US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4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type="disc"&gt; 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计算机文化基础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公共基础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软件技术基础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计算机导论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&lt;li&gt;</a:t>
            </a: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计算思维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&lt;/li&gt;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4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536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&lt;/li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&lt;/</a:t>
            </a:r>
            <a:r>
              <a:rPr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ol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</a:t>
            </a:r>
            <a:endParaRPr lang="en-US" altLang="zh-CN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&lt;/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li&gt;</a:t>
            </a:r>
            <a:endParaRPr lang="en-US" altLang="zh-CN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&lt;li&gt;&lt;h4&gt;</a:t>
            </a:r>
            <a:r>
              <a:rPr sz="140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理工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&lt;/h4&gt;&lt;/li&gt;</a:t>
            </a:r>
            <a:endParaRPr lang="en-US" altLang="zh-CN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  <a:p>
            <a:pPr marL="0" indent="2622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&lt;li&gt;&lt;h4&gt;</a:t>
            </a:r>
            <a:r>
              <a:rPr sz="140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经管与人文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&lt;/h4&gt;&lt;/li</a:t>
            </a:r>
            <a:r>
              <a:rPr lang="en-US" altLang="zh-CN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  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   &lt;/</a:t>
            </a:r>
            <a:r>
              <a:rPr lang="en-US" altLang="zh-C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ol</a:t>
            </a:r>
            <a:r>
              <a:rPr lang="en-US" altLang="zh-CN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&gt;	</a:t>
            </a:r>
            <a:endParaRPr lang="en-US" altLang="zh-CN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</p:txBody>
      </p:sp>
      <p:pic>
        <p:nvPicPr>
          <p:cNvPr id="8" name="图片 7"/>
          <p:cNvPicPr/>
          <p:nvPr/>
        </p:nvPicPr>
        <p:blipFill>
          <a:blip r:embed="rId1" cstate="print"/>
          <a:srcRect t="13732" r="35973"/>
          <a:stretch>
            <a:fillRect/>
          </a:stretch>
        </p:blipFill>
        <p:spPr>
          <a:xfrm>
            <a:off x="4862830" y="1185545"/>
            <a:ext cx="3721735" cy="4486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zh-CN" altLang="en-US" dirty="0" smtClean="0"/>
              <a:t>列表</a:t>
            </a:r>
            <a:endParaRPr lang="en-US" altLang="zh-CN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1800" b="0" dirty="0" smtClean="0"/>
              <a:t>       定义列表</a:t>
            </a:r>
            <a:r>
              <a:rPr lang="en-US" sz="1800" b="0" dirty="0" smtClean="0"/>
              <a:t>(</a:t>
            </a:r>
            <a:r>
              <a:rPr lang="en-US" sz="1800" b="0" u="sng" dirty="0" smtClean="0">
                <a:solidFill>
                  <a:srgbClr val="FF0000"/>
                </a:solidFill>
              </a:rPr>
              <a:t>D</a:t>
            </a:r>
            <a:r>
              <a:rPr lang="en-US" sz="1800" b="0" dirty="0" smtClean="0"/>
              <a:t>efinition </a:t>
            </a:r>
            <a:r>
              <a:rPr lang="en-US" sz="1800" b="0" u="sng" dirty="0" smtClean="0">
                <a:solidFill>
                  <a:srgbClr val="FF0000"/>
                </a:solidFill>
              </a:rPr>
              <a:t>L</a:t>
            </a:r>
            <a:r>
              <a:rPr lang="en-US" sz="1800" b="0" dirty="0" smtClean="0"/>
              <a:t>ist)dl</a:t>
            </a:r>
            <a:r>
              <a:rPr lang="zh-CN" altLang="en-US" sz="1800" b="0" dirty="0" smtClean="0"/>
              <a:t>标记是</a:t>
            </a:r>
            <a:r>
              <a:rPr lang="zh-CN" altLang="en-US" sz="1800" b="0" dirty="0"/>
              <a:t>成</a:t>
            </a:r>
            <a:r>
              <a:rPr lang="zh-CN" altLang="en-US" sz="1800" b="0" dirty="0" smtClean="0"/>
              <a:t>对标记。在</a:t>
            </a:r>
            <a:r>
              <a:rPr lang="en-US" altLang="zh-CN" sz="1800" b="0" dirty="0"/>
              <a:t>HTML</a:t>
            </a:r>
            <a:r>
              <a:rPr lang="zh-CN" altLang="en-US" sz="1800" b="0" dirty="0"/>
              <a:t>文件中插入成对的标记</a:t>
            </a:r>
            <a:r>
              <a:rPr lang="en-US" altLang="zh-CN" sz="1800" b="0" dirty="0"/>
              <a:t>&lt;dl&gt;&lt;/dl&gt;</a:t>
            </a:r>
            <a:r>
              <a:rPr lang="zh-CN" altLang="en-US" sz="1800" b="0" dirty="0"/>
              <a:t>，完成定义列表的插入。 </a:t>
            </a:r>
            <a:endParaRPr lang="zh-CN" altLang="en-US" sz="1800" b="0" dirty="0"/>
          </a:p>
          <a:p>
            <a:r>
              <a:rPr lang="zh-CN" altLang="en-US" sz="1600" b="0" dirty="0"/>
              <a:t>基本语法</a:t>
            </a:r>
            <a:endParaRPr lang="zh-CN" altLang="en-US" sz="1600" b="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&lt;dl&gt;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项目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1&lt;/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说明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sz="1900" b="0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说明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2&lt;</a:t>
            </a:r>
            <a:r>
              <a:rPr lang="en-US" altLang="zh-CN" sz="1900" b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…</a:t>
            </a:r>
            <a:endParaRPr lang="en-US" altLang="zh-CN" sz="1900" b="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9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&lt;/dl</a:t>
            </a:r>
            <a:r>
              <a:rPr lang="en-US" altLang="zh-CN" sz="19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2000" b="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altLang="zh-CN" sz="2000" b="0" dirty="0" err="1" smtClean="0"/>
              <a:t>dt</a:t>
            </a:r>
            <a:r>
              <a:rPr lang="zh-CN" altLang="en-US" sz="2000" b="0" dirty="0" smtClean="0"/>
              <a:t>标记的由来</a:t>
            </a:r>
            <a:r>
              <a:rPr lang="en-US" altLang="zh-CN" sz="2000" b="0" dirty="0" smtClean="0"/>
              <a:t>:</a:t>
            </a:r>
            <a:r>
              <a:rPr lang="en-US" sz="2000" b="0" u="sng" dirty="0" smtClean="0">
                <a:solidFill>
                  <a:srgbClr val="FF0000"/>
                </a:solidFill>
              </a:rPr>
              <a:t>d</a:t>
            </a:r>
            <a:r>
              <a:rPr lang="en-US" sz="2000" b="0" dirty="0" smtClean="0"/>
              <a:t>efinition </a:t>
            </a:r>
            <a:r>
              <a:rPr lang="en-US" sz="2000" b="0" u="sng" dirty="0" smtClean="0">
                <a:solidFill>
                  <a:srgbClr val="FF0000"/>
                </a:solidFill>
              </a:rPr>
              <a:t>t</a:t>
            </a:r>
            <a:r>
              <a:rPr lang="en-US" sz="2000" b="0" dirty="0" smtClean="0"/>
              <a:t>erm</a:t>
            </a:r>
            <a:endParaRPr lang="en-US" altLang="zh-CN" sz="2000" b="0" dirty="0" smtClean="0"/>
          </a:p>
          <a:p>
            <a:pPr lvl="1">
              <a:buNone/>
            </a:pPr>
            <a:r>
              <a:rPr lang="en-US" altLang="zh-CN" sz="2000" b="0" dirty="0" err="1" smtClean="0"/>
              <a:t>dd</a:t>
            </a:r>
            <a:r>
              <a:rPr lang="zh-CN" altLang="en-US" sz="2000" b="0" dirty="0" smtClean="0"/>
              <a:t>标记的由来</a:t>
            </a:r>
            <a:r>
              <a:rPr lang="en-US" altLang="zh-CN" sz="2000" b="0" dirty="0" smtClean="0"/>
              <a:t>: </a:t>
            </a:r>
            <a:r>
              <a:rPr lang="en-US" sz="2000" b="0" u="sng" dirty="0" smtClean="0">
                <a:solidFill>
                  <a:srgbClr val="FF0000"/>
                </a:solidFill>
              </a:rPr>
              <a:t>d</a:t>
            </a:r>
            <a:r>
              <a:rPr lang="en-US" sz="2000" b="0" dirty="0" smtClean="0"/>
              <a:t>efinition </a:t>
            </a:r>
            <a:r>
              <a:rPr lang="en-US" sz="2000" b="0" u="sng" dirty="0" smtClean="0">
                <a:solidFill>
                  <a:srgbClr val="FF0000"/>
                </a:solidFill>
              </a:rPr>
              <a:t>d</a:t>
            </a:r>
            <a:r>
              <a:rPr lang="en-US" sz="2000" b="0" dirty="0" smtClean="0"/>
              <a:t>escription</a:t>
            </a:r>
            <a:endParaRPr lang="en-US" altLang="zh-CN" sz="2000" b="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定义列表案例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8965" y="1337310"/>
            <a:ext cx="601345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&lt;h4&gt;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定义列表展示联系人信息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&lt;/h4&gt;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&lt;dl&gt;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联系人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张有为之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联系地址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上海市复旦大学计算机系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计算机班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zh-CN" altLang="en-US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邮政编码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66700"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&gt;200433&lt;/</a:t>
            </a:r>
            <a:r>
              <a:rPr lang="en-US" altLang="zh-CN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</a:t>
            </a: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&lt;/dl&gt;</a:t>
            </a:r>
            <a:endParaRPr lang="en-US" altLang="zh-CN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9817" name="Picture 9"/>
          <p:cNvPicPr>
            <a:picLocks noChangeAspect="1" noChangeArrowheads="1"/>
          </p:cNvPicPr>
          <p:nvPr/>
        </p:nvPicPr>
        <p:blipFill>
          <a:blip r:embed="rId1" cstate="print"/>
          <a:srcRect t="19732"/>
          <a:stretch>
            <a:fillRect/>
          </a:stretch>
        </p:blipFill>
        <p:spPr bwMode="auto">
          <a:xfrm>
            <a:off x="3314700" y="3921760"/>
            <a:ext cx="4917440" cy="20853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定义列表案例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94765" y="4848225"/>
            <a:ext cx="5849620" cy="1537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&lt;dl&gt;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&lt;dt&gt;A&lt;/dt&gt;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&lt;dd&gt;阿坝 阿拉善盟 阿里 安康 安庆 安顺 安阳 鞍山&lt;/dd&gt;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&lt;/dl&gt;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400" b="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zh-CN" altLang="en-US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760" y="1011555"/>
            <a:ext cx="5329555" cy="3476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定义列表案例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3885" y="2105025"/>
            <a:ext cx="3182620" cy="276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&lt;dl class="fore1"&gt;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&lt;dt&gt;购物指南&lt;/dt&gt;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&lt;dd&gt;购物流程&lt;/dd&gt;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&lt;dd&gt;会员介绍&lt;/dd&gt;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&lt;dd&gt;生活旅行/团购&lt;/dd&gt;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&lt;dd&gt;常见问题&lt;/dd&gt;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&lt;dd&gt;大家电&lt;/dd&gt;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    &lt;dd&gt;联系客服&lt;/dd&gt;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&lt;/dl&gt;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0" dirty="0">
                <a:latin typeface="Verdana" panose="020B0604030504040204" pitchFamily="34" charset="0"/>
                <a:cs typeface="Verdana" panose="020B0604030504040204" pitchFamily="34" charset="0"/>
              </a:rPr>
              <a:t>&lt;dl class="fore2"&gt;</a:t>
            </a: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400" b="0" dirty="0">
                <a:latin typeface="Verdana" panose="020B0604030504040204" pitchFamily="34" charset="0"/>
                <a:cs typeface="Verdana" panose="020B0604030504040204" pitchFamily="34" charset="0"/>
              </a:rPr>
              <a:t>……</a:t>
            </a:r>
            <a:endParaRPr lang="en-US" altLang="zh-CN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0" y="2105025"/>
            <a:ext cx="3492500" cy="2647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figure </a:t>
            </a:r>
            <a:r>
              <a:rPr lang="zh-CN" altLang="en-US" dirty="0"/>
              <a:t>标记与</a:t>
            </a:r>
            <a:r>
              <a:rPr lang="en-US" altLang="zh-CN" dirty="0"/>
              <a:t>figcaption </a:t>
            </a:r>
            <a:r>
              <a:rPr lang="zh-CN" altLang="en-US" dirty="0"/>
              <a:t>标记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1676400"/>
            <a:ext cx="8534400" cy="388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figure</a:t>
            </a:r>
            <a:r>
              <a:rPr lang="zh-CN" altLang="en-US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标记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常用于图像与图像描述组合。</a:t>
            </a:r>
            <a:endParaRPr lang="zh-CN" altLang="en-US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b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figcaption</a:t>
            </a:r>
            <a:r>
              <a:rPr lang="zh-CN" altLang="en-US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（图题）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用于定义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figure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元素的标题（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caption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），但不是必需的。</a:t>
            </a:r>
            <a:endParaRPr lang="zh-CN" altLang="en-US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如果包含</a:t>
            </a:r>
            <a:r>
              <a:rPr lang="en-US" altLang="zh-CN" b="0" dirty="0" err="1" smtClean="0">
                <a:latin typeface="微软雅黑" panose="020B0503020204020204" charset="-122"/>
                <a:ea typeface="微软雅黑" panose="020B0503020204020204" charset="-122"/>
              </a:rPr>
              <a:t>figcaption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元素，那么须放在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figure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的第一个或最后一个子元素位置上。</a:t>
            </a:r>
            <a:endParaRPr lang="zh-CN" altLang="en-US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基础语法：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4958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&lt;figure&gt;		    </a:t>
            </a:r>
            <a:endParaRPr lang="en-US" altLang="zh-CN" sz="1800" b="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4958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&lt;p&gt;</a:t>
            </a:r>
            <a:r>
              <a:rPr lang="zh-CN" altLang="en-US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图像文件说明内容。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&lt;/p&gt;</a:t>
            </a:r>
            <a:endParaRPr lang="en-US" altLang="zh-CN" sz="1800" b="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4958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&lt;</a:t>
            </a:r>
            <a:r>
              <a:rPr lang="en-US" altLang="zh-CN" sz="1800" b="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b="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src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=""   width=""  alt="" title="" /&gt;</a:t>
            </a:r>
            <a:endParaRPr lang="en-US" altLang="zh-CN" sz="1800" b="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4958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&lt;</a:t>
            </a:r>
            <a:r>
              <a:rPr lang="en-US" altLang="zh-CN" sz="1800" b="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figcaption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</a:t>
            </a:r>
            <a:r>
              <a:rPr lang="zh-CN" altLang="en-US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为</a:t>
            </a:r>
            <a:r>
              <a:rPr lang="zh-CN" altLang="en-US" sz="1800" b="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图添加标题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altLang="zh-CN" sz="1800" b="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figcaption</a:t>
            </a: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800" b="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4958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&lt;/figure&gt;	</a:t>
            </a:r>
            <a:endParaRPr lang="en-US" altLang="zh-CN" sz="1800" b="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44958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en-US" sz="1600" b="0" i="0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微软雅黑" panose="020B0503020204020204" charset="-122"/>
              <a:cs typeface="Verdana" panose="020B0604030504040204" pitchFamily="34" charset="0"/>
            </a:endParaRPr>
          </a:p>
          <a:p>
            <a:pPr indent="44958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1600" b="0" i="0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charset="-122"/>
                <a:cs typeface="Verdana" panose="020B0604030504040204" pitchFamily="34" charset="0"/>
              </a:rPr>
              <a:t>表题在前、图题在后</a:t>
            </a:r>
            <a:endParaRPr kumimoji="0" lang="zh-CN" altLang="en-US" sz="1600" b="0" i="0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微软雅黑" panose="020B0503020204020204" charset="-122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其它分块标记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600"/>
              <a:t>main</a:t>
            </a:r>
            <a:r>
              <a:rPr sz="1600"/>
              <a:t>，页面主要部分（页面建议结构中的</a:t>
            </a:r>
            <a:r>
              <a:rPr lang="en-US" altLang="zh-CN" sz="1600"/>
              <a:t>article+section</a:t>
            </a:r>
            <a:r>
              <a:rPr sz="1600"/>
              <a:t>）</a:t>
            </a:r>
            <a:endParaRPr sz="1600"/>
          </a:p>
          <a:p>
            <a:r>
              <a:rPr lang="en-US" altLang="zh-CN" sz="1600"/>
              <a:t>search</a:t>
            </a:r>
            <a:r>
              <a:rPr sz="1600"/>
              <a:t>，</a:t>
            </a:r>
            <a:endParaRPr sz="1600"/>
          </a:p>
          <a:p>
            <a:endParaRPr sz="1600"/>
          </a:p>
          <a:p>
            <a:endParaRPr sz="1600"/>
          </a:p>
          <a:p>
            <a:endParaRPr sz="1600"/>
          </a:p>
          <a:p>
            <a:endParaRPr sz="1600"/>
          </a:p>
          <a:p>
            <a:endParaRPr sz="1600"/>
          </a:p>
          <a:p>
            <a:endParaRPr sz="1600"/>
          </a:p>
          <a:p>
            <a:endParaRPr sz="1600"/>
          </a:p>
          <a:p>
            <a:r>
              <a:rPr lang="en-US" altLang="zh-CN" sz="1600"/>
              <a:t>div</a:t>
            </a:r>
            <a:r>
              <a:rPr sz="1600"/>
              <a:t>，将 div 元素视为最后的手段，当没有其他合适的元素时才使用</a:t>
            </a:r>
            <a:endParaRPr sz="16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1195" y="1885950"/>
            <a:ext cx="4292600" cy="2990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283"/>
          <a:stretch>
            <a:fillRect/>
          </a:stretch>
        </p:blipFill>
        <p:spPr>
          <a:xfrm>
            <a:off x="4873625" y="1435100"/>
            <a:ext cx="4149090" cy="20777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换行</a:t>
            </a:r>
            <a:r>
              <a:rPr lang="en-US" altLang="zh-CN"/>
              <a:t>&lt;br/&gt; </a:t>
            </a:r>
            <a:endParaRPr lang="en-US" altLang="zh-CN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650875" y="1752600"/>
            <a:ext cx="8356600" cy="3733800"/>
          </a:xfrm>
        </p:spPr>
        <p:txBody>
          <a:bodyPr/>
          <a:lstStyle/>
          <a:p>
            <a:r>
              <a:rPr lang="zh-CN" altLang="en-US" sz="2000" dirty="0"/>
              <a:t>基本语法 </a:t>
            </a:r>
            <a:endParaRPr lang="zh-CN" altLang="en-US" sz="2000" dirty="0"/>
          </a:p>
          <a:p>
            <a:pPr lvl="1">
              <a:buNone/>
            </a:pPr>
            <a:r>
              <a:rPr lang="en-US" altLang="zh-CN" sz="2000" dirty="0" smtClean="0"/>
              <a:t>&lt;br/&gt; </a:t>
            </a:r>
            <a:r>
              <a:rPr lang="zh-CN" altLang="en-US" sz="2000" dirty="0" smtClean="0"/>
              <a:t>换行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文</a:t>
            </a:r>
            <a:r>
              <a:rPr lang="zh-CN" altLang="en-US" sz="2000" dirty="0" smtClean="0"/>
              <a:t>档</a:t>
            </a:r>
            <a:r>
              <a:rPr lang="zh-CN" altLang="en-US" sz="2000" dirty="0"/>
              <a:t>中，</a:t>
            </a:r>
            <a:r>
              <a:rPr lang="en-US" altLang="zh-CN" sz="2000" dirty="0"/>
              <a:t>&lt;br/&gt;</a:t>
            </a:r>
            <a:r>
              <a:rPr lang="zh-CN" altLang="en-US" sz="2000" dirty="0"/>
              <a:t>元素属于</a:t>
            </a:r>
            <a:r>
              <a:rPr lang="zh-CN" altLang="en-US" sz="2000" dirty="0" smtClean="0"/>
              <a:t>单</a:t>
            </a:r>
            <a:r>
              <a:rPr lang="zh-CN" altLang="en-US" sz="2000" dirty="0"/>
              <a:t>个</a:t>
            </a:r>
            <a:r>
              <a:rPr lang="zh-CN" altLang="en-US" sz="2000" dirty="0" smtClean="0"/>
              <a:t>标志</a:t>
            </a:r>
            <a:r>
              <a:rPr lang="zh-CN" altLang="en-US" sz="2000" dirty="0"/>
              <a:t>，表示插入换行符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>
              <a:buNone/>
            </a:pPr>
            <a:r>
              <a:rPr lang="zh-CN" altLang="en-US" sz="2000" dirty="0" smtClean="0"/>
              <a:t>例</a:t>
            </a:r>
            <a:r>
              <a:rPr lang="zh-CN" altLang="en-US" sz="2000" dirty="0" smtClean="0"/>
              <a:t>如：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&lt;p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  <a:r>
              <a:rPr lang="zh-CN" altLang="en-US" sz="1800" dirty="0" smtClean="0">
                <a:solidFill>
                  <a:srgbClr val="FF0000"/>
                </a:solidFill>
              </a:rPr>
              <a:t>段落正文内容</a:t>
            </a:r>
            <a:r>
              <a:rPr lang="en-US" altLang="zh-CN" sz="1800" dirty="0" smtClean="0">
                <a:solidFill>
                  <a:srgbClr val="FF0000"/>
                </a:solidFill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br/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  <a:r>
              <a:rPr lang="zh-CN" altLang="en-US" sz="1800" dirty="0" smtClean="0">
                <a:solidFill>
                  <a:srgbClr val="FF0000"/>
                </a:solidFill>
              </a:rPr>
              <a:t>另起一行</a:t>
            </a:r>
            <a:r>
              <a:rPr lang="en-US" altLang="zh-CN" sz="1800" dirty="0" smtClean="0">
                <a:solidFill>
                  <a:srgbClr val="FF0000"/>
                </a:solidFill>
              </a:rPr>
              <a:t>&lt;/p&gt; </a:t>
            </a:r>
            <a:r>
              <a:rPr lang="zh-CN" altLang="en-US" sz="1800" dirty="0" smtClean="0">
                <a:solidFill>
                  <a:srgbClr val="FF0000"/>
                </a:solidFill>
              </a:rPr>
              <a:t> 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文档示例</a:t>
            </a:r>
            <a:endParaRPr lang="zh-CN" alt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zh-CN">
                <a:sym typeface="+mn-ea"/>
              </a:rPr>
              <a:t>HTML</a:t>
            </a:r>
            <a:r>
              <a:rPr>
                <a:sym typeface="+mn-ea"/>
              </a:rPr>
              <a:t>标签的属性</a:t>
            </a:r>
            <a:endParaRPr>
              <a:sym typeface="+mn-ea"/>
            </a:endParaRPr>
          </a:p>
          <a:p>
            <a:pPr marL="0" indent="0"/>
            <a:r>
              <a:rPr lang="en-US" altLang="zh-CN" b="0" dirty="0"/>
              <a:t>属性</a:t>
            </a:r>
            <a:r>
              <a:rPr b="0" dirty="0"/>
              <a:t>位于</a:t>
            </a:r>
            <a:r>
              <a:rPr lang="en-US" altLang="zh-CN" b="0" dirty="0"/>
              <a:t>开始标签内，由一个名称和一个值组成，中间用"="字符分隔。</a:t>
            </a:r>
            <a:endParaRPr lang="en-US" altLang="zh-CN" b="0" dirty="0"/>
          </a:p>
          <a:p>
            <a:pPr marL="0" indent="0"/>
            <a:r>
              <a:rPr lang="en-US" altLang="zh-CN" b="0" dirty="0"/>
              <a:t>如果属性值不包含ASCII 空白字符或任何" ' ` = &lt; 或&gt;，则属性值可以保持未加引号(</a:t>
            </a:r>
            <a:r>
              <a:rPr b="0" dirty="0"/>
              <a:t>但不建议）</a:t>
            </a:r>
            <a:r>
              <a:rPr lang="en-US" altLang="zh-CN">
                <a:sym typeface="+mn-ea"/>
              </a:rPr>
              <a:t>。</a:t>
            </a:r>
            <a:endParaRPr lang="en-US" altLang="zh-CN" b="0" dirty="0"/>
          </a:p>
          <a:p>
            <a:pPr marL="0" indent="0"/>
            <a:r>
              <a:rPr lang="en-US" altLang="zh-CN" b="0" dirty="0"/>
              <a:t>否则，属性值必须使用单引号或双引号括起来</a:t>
            </a:r>
            <a:r>
              <a:rPr b="0" dirty="0"/>
              <a:t>（建议都用引号括起来）。</a:t>
            </a:r>
            <a:endParaRPr lang="en-US" altLang="zh-CN" b="0" dirty="0"/>
          </a:p>
          <a:p>
            <a:pPr marL="0" indent="0"/>
            <a:r>
              <a:rPr lang="en-US" altLang="zh-CN" b="0" dirty="0"/>
              <a:t>如果值为空字符串，则可以省略值和"="字符。</a:t>
            </a:r>
            <a:endParaRPr lang="en-US" altLang="zh-CN" b="0" dirty="0"/>
          </a:p>
          <a:p>
            <a:pPr marL="0" indent="0">
              <a:buNone/>
            </a:pPr>
            <a:endParaRPr sz="1600" b="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0240" y="2947670"/>
            <a:ext cx="4688840" cy="2952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空格与特殊符号 </a:t>
            </a:r>
            <a:endParaRPr lang="zh-CN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HTML</a:t>
            </a:r>
            <a:r>
              <a:rPr lang="zh-CN" altLang="en-US" b="0" dirty="0"/>
              <a:t>文件通过</a:t>
            </a:r>
            <a:r>
              <a:rPr lang="zh-CN" altLang="en-US" b="0" u="sng" dirty="0">
                <a:solidFill>
                  <a:srgbClr val="FF0000"/>
                </a:solidFill>
              </a:rPr>
              <a:t>代码控制</a:t>
            </a:r>
            <a:r>
              <a:rPr lang="zh-CN" altLang="en-US" b="0" dirty="0"/>
              <a:t>来</a:t>
            </a:r>
            <a:r>
              <a:rPr lang="zh-CN" altLang="en-US" b="0" dirty="0">
                <a:solidFill>
                  <a:srgbClr val="FF0000"/>
                </a:solidFill>
              </a:rPr>
              <a:t>添加空格</a:t>
            </a:r>
            <a:endParaRPr lang="zh-CN" altLang="en-US" b="0" dirty="0"/>
          </a:p>
          <a:p>
            <a:r>
              <a:rPr lang="zh-CN" altLang="en-US" b="0" dirty="0"/>
              <a:t>基本语法</a:t>
            </a:r>
            <a:endParaRPr lang="zh-CN" altLang="en-US" b="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b="0" dirty="0">
                <a:solidFill>
                  <a:srgbClr val="FF0000"/>
                </a:solidFill>
              </a:rPr>
              <a:t>&lt;body&gt;</a:t>
            </a:r>
            <a:endParaRPr lang="en-US" altLang="zh-CN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b="0" dirty="0">
                <a:solidFill>
                  <a:srgbClr val="FF0000"/>
                </a:solidFill>
              </a:rPr>
              <a:t>	</a:t>
            </a:r>
            <a:r>
              <a:rPr lang="en-US" altLang="zh-CN" b="0" dirty="0" smtClean="0">
                <a:solidFill>
                  <a:srgbClr val="FF0000"/>
                </a:solidFill>
              </a:rPr>
              <a:t>   &amp;</a:t>
            </a:r>
            <a:r>
              <a:rPr lang="en-US" altLang="zh-CN" b="0" dirty="0" err="1">
                <a:solidFill>
                  <a:srgbClr val="FF0000"/>
                </a:solidFill>
              </a:rPr>
              <a:t>nbsp</a:t>
            </a:r>
            <a:r>
              <a:rPr lang="en-US" altLang="zh-CN" b="0" dirty="0">
                <a:solidFill>
                  <a:srgbClr val="FF0000"/>
                </a:solidFill>
              </a:rPr>
              <a:t>;&amp;</a:t>
            </a:r>
            <a:r>
              <a:rPr lang="en-US" altLang="zh-CN" b="0" dirty="0" err="1">
                <a:solidFill>
                  <a:srgbClr val="FF0000"/>
                </a:solidFill>
              </a:rPr>
              <a:t>lt</a:t>
            </a:r>
            <a:r>
              <a:rPr lang="en-US" altLang="zh-CN" b="0" dirty="0">
                <a:solidFill>
                  <a:srgbClr val="FF0000"/>
                </a:solidFill>
              </a:rPr>
              <a:t>;&amp;</a:t>
            </a:r>
            <a:r>
              <a:rPr lang="en-US" altLang="zh-CN" b="0" dirty="0" err="1">
                <a:solidFill>
                  <a:srgbClr val="FF0000"/>
                </a:solidFill>
              </a:rPr>
              <a:t>reg</a:t>
            </a:r>
            <a:r>
              <a:rPr lang="en-US" altLang="zh-CN" b="0" dirty="0">
                <a:solidFill>
                  <a:srgbClr val="FF0000"/>
                </a:solidFill>
              </a:rPr>
              <a:t>;&amp;times; </a:t>
            </a:r>
            <a:endParaRPr lang="en-US" altLang="zh-CN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b="0" dirty="0">
                <a:solidFill>
                  <a:srgbClr val="FF0000"/>
                </a:solidFill>
              </a:rPr>
              <a:t>&lt;/body</a:t>
            </a:r>
            <a:r>
              <a:rPr lang="en-US" altLang="zh-CN" b="0" dirty="0" smtClean="0">
                <a:solidFill>
                  <a:srgbClr val="FF0000"/>
                </a:solidFill>
              </a:rPr>
              <a:t>&gt;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b="0" dirty="0" smtClean="0"/>
              <a:t>注：在b</a:t>
            </a:r>
            <a:r>
              <a:rPr lang="en-US" altLang="zh-CN" b="0" dirty="0" err="1" smtClean="0"/>
              <a:t>ody</a:t>
            </a:r>
            <a:r>
              <a:rPr lang="zh-CN" altLang="en-US" b="0" dirty="0" smtClean="0"/>
              <a:t>标记内无论输入多少空格、回车符，页面在显示时都会忽略。</a:t>
            </a:r>
            <a:endParaRPr lang="en-US" altLang="zh-CN" b="0" dirty="0" smtClean="0"/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11" name="Group 263"/>
          <p:cNvGraphicFramePr>
            <a:graphicFrameLocks noGrp="1"/>
          </p:cNvGraphicFramePr>
          <p:nvPr>
            <p:ph sz="half" idx="2"/>
            <p:custDataLst>
              <p:tags r:id="rId1"/>
            </p:custDataLst>
          </p:nvPr>
        </p:nvGraphicFramePr>
        <p:xfrm>
          <a:off x="568960" y="1440180"/>
          <a:ext cx="8072755" cy="44831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04875"/>
                <a:gridCol w="1490345"/>
                <a:gridCol w="1604010"/>
                <a:gridCol w="2402840"/>
                <a:gridCol w="1670685"/>
              </a:tblGrid>
              <a:tr h="448310">
                <a:tc>
                  <a:txBody>
                    <a:bodyPr/>
                    <a:lstStyle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显示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说明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Entity Name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英文全称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ctr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Entity Number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显示一个空格 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nbsp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on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reaking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ace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&amp;#160;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&lt;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小于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lt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ess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han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&amp;#60;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&gt;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大于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gt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reater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han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&amp;#62;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符号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&amp;amp;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amp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ersand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&amp;#38;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"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双引号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quot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quot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ation mark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&amp;#34;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© 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版权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&amp;copy;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copy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right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&amp;#169;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® 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注册商标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kumimoji="0" lang="en-US" altLang="zh-CN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reg</a:t>
                      </a: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reg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ister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&amp;#174;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× 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乘号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&amp;times;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times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&amp;#215;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448310"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÷ 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除号 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&amp;divide;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divide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182880" marR="0" lvl="0" indent="-182880" algn="l" defTabSz="1158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&amp;#247;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特殊符号 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拼音</a:t>
            </a:r>
            <a:r>
              <a:rPr lang="en-US" altLang="zh-CN" dirty="0" smtClean="0"/>
              <a:t>/</a:t>
            </a:r>
            <a:r>
              <a:rPr lang="zh-CN" altLang="en-US" dirty="0" smtClean="0"/>
              <a:t>音标注释</a:t>
            </a:r>
            <a:r>
              <a:rPr lang="en-US" altLang="zh-CN" dirty="0" smtClean="0"/>
              <a:t>ruby</a:t>
            </a:r>
            <a:r>
              <a:rPr lang="zh-CN" altLang="en-US" dirty="0" smtClean="0"/>
              <a:t>标记和</a:t>
            </a:r>
            <a:r>
              <a:rPr lang="en-US" altLang="zh-CN" dirty="0" err="1" smtClean="0"/>
              <a:t>rt</a:t>
            </a:r>
            <a:r>
              <a:rPr lang="zh-CN" altLang="en-US" dirty="0" smtClean="0"/>
              <a:t>标记</a:t>
            </a:r>
            <a:endParaRPr lang="en-US" altLang="zh-CN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595630" y="1226820"/>
            <a:ext cx="6096000" cy="1910080"/>
          </a:xfrm>
        </p:spPr>
        <p:txBody>
          <a:bodyPr>
            <a:normAutofit lnSpcReduction="20000"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/>
              <a:t>基本语法</a:t>
            </a:r>
            <a:endParaRPr lang="zh-CN" altLang="en-US" sz="1600" dirty="0"/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&lt;ruby&gt;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中&lt;rt&gt;zhong&lt;/rt&gt;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国&lt;rt&gt;guo&lt;/rt&gt;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&lt;/ruby&gt;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239000" y="1905000"/>
            <a:ext cx="100012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685800" y="3336925"/>
            <a:ext cx="794893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b="0" dirty="0" smtClean="0"/>
              <a:t>ruby </a:t>
            </a:r>
            <a:r>
              <a:rPr lang="zh-CN" altLang="en-US" sz="2000" b="0" dirty="0" smtClean="0"/>
              <a:t>标记定义</a:t>
            </a:r>
            <a:r>
              <a:rPr lang="en-US" altLang="zh-CN" sz="2000" b="0" dirty="0" smtClean="0"/>
              <a:t>ruby</a:t>
            </a:r>
            <a:r>
              <a:rPr lang="zh-CN" altLang="en-US" sz="2000" b="0" dirty="0" smtClean="0"/>
              <a:t>注释（中文注音或字符），与</a:t>
            </a:r>
            <a:r>
              <a:rPr lang="en-US" altLang="zh-CN" sz="2000" b="0" dirty="0" err="1" smtClean="0"/>
              <a:t>rt</a:t>
            </a:r>
            <a:r>
              <a:rPr lang="zh-CN" altLang="en-US" sz="2000" b="0" dirty="0" smtClean="0"/>
              <a:t>标记一同使用。</a:t>
            </a:r>
            <a:endParaRPr lang="en-US" altLang="zh-CN" sz="2000" b="0" dirty="0" smtClean="0"/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2000" b="0" dirty="0" smtClean="0"/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b="0" dirty="0" smtClean="0"/>
              <a:t>还包括可选的</a:t>
            </a:r>
            <a:r>
              <a:rPr lang="en-US" altLang="zh-CN" sz="2000" b="0" dirty="0" err="1" smtClean="0"/>
              <a:t>rp</a:t>
            </a:r>
            <a:r>
              <a:rPr lang="zh-CN" altLang="en-US" sz="2000" b="0" dirty="0" smtClean="0"/>
              <a:t>标记，定义当浏览器不支持</a:t>
            </a:r>
            <a:r>
              <a:rPr lang="en-US" altLang="zh-CN" sz="2000" b="0" dirty="0" smtClean="0"/>
              <a:t>ruby </a:t>
            </a:r>
            <a:r>
              <a:rPr lang="zh-CN" altLang="en-US" sz="2000" b="0" dirty="0" smtClean="0"/>
              <a:t>标记时显示的内容，但支持 "ruby" 元素的</a:t>
            </a:r>
            <a:r>
              <a:rPr lang="zh-CN" altLang="en-US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浏览器不会显示 "rp" 元素的内容，而现有浏览器基本</a:t>
            </a:r>
            <a:r>
              <a:rPr lang="zh-CN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都支持</a:t>
            </a:r>
            <a:r>
              <a:rPr lang="en-US" altLang="zh-CN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ruby</a:t>
            </a:r>
            <a:r>
              <a:rPr lang="zh-CN" altLang="en-US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了。</a:t>
            </a:r>
            <a:endParaRPr lang="zh-CN" altLang="en-US" sz="2000" b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字体</a:t>
            </a:r>
            <a:r>
              <a:rPr lang="en-US" altLang="zh-CN" dirty="0" smtClean="0"/>
              <a:t>font</a:t>
            </a:r>
            <a:r>
              <a:rPr lang="zh-CN" altLang="en-US" dirty="0" smtClean="0"/>
              <a:t>标记</a:t>
            </a:r>
            <a:endParaRPr lang="zh-CN" altLang="en-US" dirty="0" smtClean="0"/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50875" y="1454150"/>
            <a:ext cx="8340725" cy="467804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/>
              <a:t>font</a:t>
            </a:r>
            <a:r>
              <a:rPr lang="zh-CN" altLang="en-US" sz="1400" dirty="0" smtClean="0"/>
              <a:t>标记</a:t>
            </a:r>
            <a:r>
              <a:rPr lang="zh-CN" altLang="en-US" sz="1400" dirty="0"/>
              <a:t>用来改变默认的字体、颜色、大小等属性，这些更改分别通过不同的属性定义完成。 </a:t>
            </a: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/>
              <a:t>基本语法 </a:t>
            </a:r>
            <a:endParaRPr lang="zh-CN" altLang="en-US" sz="1400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&lt;font </a:t>
            </a:r>
            <a:r>
              <a:rPr lang="en-US" altLang="zh-CN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face</a:t>
            </a:r>
            <a:r>
              <a:rPr lang="en-US" altLang="zh-C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=""  size=""  color="" &gt;&lt;/font&gt; </a:t>
            </a:r>
            <a:endParaRPr lang="en-US" altLang="zh-CN" sz="20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/>
              <a:t>属性说明</a:t>
            </a: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/>
              <a:t>重要的样式属性，</a:t>
            </a:r>
            <a:r>
              <a:rPr lang="en-US" altLang="zh-CN" sz="1400" dirty="0"/>
              <a:t>H5</a:t>
            </a:r>
            <a:r>
              <a:rPr lang="zh-CN" altLang="en-US" sz="1400" dirty="0"/>
              <a:t>换</a:t>
            </a:r>
            <a:r>
              <a:rPr lang="en-US" altLang="zh-CN" sz="1400" dirty="0"/>
              <a:t>CSS</a:t>
            </a:r>
            <a:r>
              <a:rPr lang="zh-CN" altLang="en-US" sz="1400" dirty="0"/>
              <a:t> </a:t>
            </a:r>
            <a:endParaRPr lang="zh-CN" altLang="en-US" sz="1400" dirty="0"/>
          </a:p>
        </p:txBody>
      </p:sp>
      <p:graphicFrame>
        <p:nvGraphicFramePr>
          <p:cNvPr id="119038" name="Group 254"/>
          <p:cNvGraphicFramePr>
            <a:graphicFrameLocks noGrp="1"/>
          </p:cNvGraphicFramePr>
          <p:nvPr>
            <p:ph sz="half" idx="2"/>
            <p:custDataLst>
              <p:tags r:id="rId1"/>
            </p:custDataLst>
          </p:nvPr>
        </p:nvGraphicFramePr>
        <p:xfrm>
          <a:off x="782320" y="2755741"/>
          <a:ext cx="8077200" cy="2096929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854075"/>
                <a:gridCol w="2494915"/>
                <a:gridCol w="4728210"/>
              </a:tblGrid>
              <a:tr h="2362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属性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值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说明</a:t>
                      </a:r>
                      <a:endParaRPr kumimoji="0" lang="zh-CN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320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size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+1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～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+7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，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-1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～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-7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数字越大字号越大。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</a:tr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color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Symbol" panose="05050102010706020507" pitchFamily="18" charset="2"/>
                        <a:buChar char=""/>
                      </a:pP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rgb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r,g,b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 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grb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r%,g%,b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%)</a:t>
                      </a:r>
                      <a:endParaRPr kumimoji="0" lang="en-US" altLang="zh-CN" sz="14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Symbol" panose="05050102010706020507" pitchFamily="18" charset="2"/>
                        <a:buChar char=""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#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rrggbb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|#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rgb</a:t>
                      </a:r>
                      <a:endParaRPr kumimoji="0" lang="en-US" altLang="zh-CN" sz="14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colorname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规定文本的颜色。可以使用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rgb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函数、十六进制数、颜色英文名称来表达。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</a:tr>
              <a:tr h="740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face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字体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，字体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，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，字体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kern="1200" dirty="0" smtClean="0">
                          <a:effectLst/>
                        </a:rPr>
                        <a:t>face</a:t>
                      </a:r>
                      <a:r>
                        <a:rPr lang="zh-CN" altLang="zh-CN" sz="1400" kern="1200" dirty="0" smtClean="0">
                          <a:effectLst/>
                        </a:rPr>
                        <a:t>属性可以有多个值，用逗号分隔。字体使用方式为从左向右依次选用。只要前面的字体不存在，则使用后一个字体。都不存在，使用默认“宋体”</a:t>
                      </a:r>
                      <a:endParaRPr lang="zh-CN" altLang="zh-CN" sz="1400" kern="1200" dirty="0" smtClean="0"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商用需注意字体侵权，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系统自带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sz="14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  <a:sym typeface="+mn-ea"/>
                        </a:rPr>
                        <a:t>常见字体如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微软雅黑、苹方等，不可免费商用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上取证特别容易，所以要特别小心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格式</a:t>
            </a:r>
            <a:r>
              <a:rPr lang="zh-CN" altLang="en-US" dirty="0"/>
              <a:t>化</a:t>
            </a:r>
            <a:r>
              <a:rPr lang="zh-CN" altLang="en-US" dirty="0" smtClean="0"/>
              <a:t>文本</a:t>
            </a:r>
            <a:r>
              <a:rPr lang="zh-CN" altLang="en-US" dirty="0"/>
              <a:t>标记 </a:t>
            </a:r>
            <a:endParaRPr lang="zh-CN" altLang="en-US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17295" y="1199833"/>
            <a:ext cx="635000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254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文本修饰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(decoration)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标记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——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以后换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CSS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对应物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55295" y="1913890"/>
          <a:ext cx="5789930" cy="32353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{E8B1032C-EA38-4F05-BA0D-38AFFFC7BED3}</a:tableStyleId>
              </a:tblPr>
              <a:tblGrid>
                <a:gridCol w="3369945"/>
                <a:gridCol w="2419985"/>
              </a:tblGrid>
              <a:tr h="3448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标记</a:t>
                      </a:r>
                      <a:endParaRPr lang="zh-CN" sz="160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说明</a:t>
                      </a:r>
                      <a:endParaRPr lang="zh-CN" sz="160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&lt;b&gt;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&lt;/b&gt;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定义粗体</a:t>
                      </a:r>
                      <a:r>
                        <a:rPr lang="en-US" altLang="zh-CN" sz="1600" b="0" kern="100" dirty="0">
                          <a:effectLst/>
                        </a:rPr>
                        <a:t>bold</a:t>
                      </a:r>
                      <a:endParaRPr lang="en-US" alt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&lt;i&gt;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&lt;/i&gt;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定义斜体italic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&lt;u&gt;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&lt;/u&gt;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定义下划线underline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</a:rPr>
                        <a:t>&lt;del&gt;</a:t>
                      </a:r>
                      <a:r>
                        <a:rPr lang="zh-CN" sz="1600" b="0" kern="100">
                          <a:effectLst/>
                        </a:rPr>
                        <a:t>软件工程专业！</a:t>
                      </a:r>
                      <a:r>
                        <a:rPr lang="en-US" sz="1600" b="0" kern="100">
                          <a:effectLst/>
                        </a:rPr>
                        <a:t> &lt;/del&gt;</a:t>
                      </a:r>
                      <a:endParaRPr lang="en-US" sz="1600" b="0" kern="10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定义删除线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sz="1600" b="0" kern="100" dirty="0">
                          <a:effectLst/>
                        </a:rPr>
                        <a:t>X&lt;sup&gt;2&lt;/sup&gt;+2X+5=0&lt;br&gt;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定义上标superscript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sz="1600" b="0" kern="100" dirty="0">
                          <a:effectLst/>
                        </a:rPr>
                        <a:t>X&lt;sub&gt;1&lt;/sub&gt;=2&lt;br&gt;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定义下标subscript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&lt;small&gt;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</a:t>
                      </a:r>
                      <a:r>
                        <a:rPr lang="en-US" sz="1600" b="0" kern="100" dirty="0" smtClean="0">
                          <a:effectLst/>
                        </a:rPr>
                        <a:t>sm</a:t>
                      </a:r>
                      <a:r>
                        <a:rPr lang="en-US" altLang="zh-CN" sz="1600" b="0" kern="100" dirty="0" smtClean="0">
                          <a:effectLst/>
                        </a:rPr>
                        <a:t>a</a:t>
                      </a:r>
                      <a:r>
                        <a:rPr lang="en-US" sz="1600" b="0" kern="100" dirty="0" smtClean="0">
                          <a:effectLst/>
                        </a:rPr>
                        <a:t>ll</a:t>
                      </a:r>
                      <a:r>
                        <a:rPr lang="en-US" sz="1600" b="0" kern="100" dirty="0">
                          <a:effectLst/>
                        </a:rPr>
                        <a:t>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dbl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变小字号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dbl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&lt;big&gt;</a:t>
                      </a:r>
                      <a:r>
                        <a:rPr lang="zh-CN" sz="1600" b="0" kern="100" dirty="0">
                          <a:effectLst/>
                        </a:rPr>
                        <a:t>软件工程专业！</a:t>
                      </a:r>
                      <a:r>
                        <a:rPr lang="en-US" sz="1600" b="0" kern="100" dirty="0">
                          <a:effectLst/>
                        </a:rPr>
                        <a:t>&lt;/big&gt;</a:t>
                      </a:r>
                      <a:endParaRPr 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变大字号</a:t>
                      </a:r>
                      <a:endParaRPr lang="zh-CN" altLang="en-US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8925">
                <a:tc>
                  <a:txBody>
                    <a:bodyPr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</a:rPr>
                        <a:t>&lt;strong&gt;</a:t>
                      </a:r>
                      <a:r>
                        <a:rPr lang="zh-CN" sz="1600" b="0" kern="100">
                          <a:effectLst/>
                        </a:rPr>
                        <a:t>软件工程专业！</a:t>
                      </a:r>
                      <a:r>
                        <a:rPr lang="en-US" sz="1600" b="0" kern="100">
                          <a:effectLst/>
                        </a:rPr>
                        <a:t>&lt;/strong&gt;</a:t>
                      </a:r>
                      <a:endParaRPr lang="en-US" sz="1600" b="0" kern="10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定义着重文字，粗体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</a:rPr>
                        <a:t>&lt;em&gt;</a:t>
                      </a:r>
                      <a:r>
                        <a:rPr lang="zh-CN" sz="1600" b="0" kern="100">
                          <a:effectLst/>
                        </a:rPr>
                        <a:t>软件工程专业！</a:t>
                      </a:r>
                      <a:r>
                        <a:rPr lang="en-US" sz="1600" b="0" kern="100">
                          <a:effectLst/>
                        </a:rPr>
                        <a:t>&lt;/em&gt;</a:t>
                      </a:r>
                      <a:endParaRPr lang="en-US" sz="1600" b="0" kern="10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22606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定义加重语气，斜体</a:t>
                      </a:r>
                      <a:endParaRPr lang="zh-CN" sz="1600" b="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1695450"/>
            <a:ext cx="1711325" cy="3756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格式</a:t>
            </a:r>
            <a:r>
              <a:rPr lang="zh-CN" altLang="en-US" dirty="0"/>
              <a:t>化</a:t>
            </a:r>
            <a:r>
              <a:rPr lang="zh-CN" altLang="en-US" dirty="0" smtClean="0"/>
              <a:t>文本标记</a:t>
            </a:r>
            <a:endParaRPr lang="zh-CN" altLang="en-US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838200" y="4229100"/>
            <a:ext cx="7959725" cy="7893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11588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Char char="l"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363184"/>
            <a:ext cx="815340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zh-CN" sz="2000" dirty="0" smtClean="0"/>
              <a:t>常用</a:t>
            </a:r>
            <a:r>
              <a:rPr lang="zh-CN" altLang="zh-CN" sz="2000" dirty="0"/>
              <a:t>的引用和术语标记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2125" y="1944370"/>
          <a:ext cx="8305800" cy="369697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{5DA37D80-6434-44D0-A028-1B22A696006F}</a:tableStyleId>
              </a:tblPr>
              <a:tblGrid>
                <a:gridCol w="3962400"/>
                <a:gridCol w="4343400"/>
              </a:tblGrid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标记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主要用途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5321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</a:rPr>
                        <a:t>abbr</a:t>
                      </a:r>
                      <a:r>
                        <a:rPr lang="en-US" sz="1600" kern="100" dirty="0">
                          <a:effectLst/>
                        </a:rPr>
                        <a:t>&gt;etc.&lt;/</a:t>
                      </a:r>
                      <a:r>
                        <a:rPr lang="en-US" sz="1600" kern="100" dirty="0" err="1">
                          <a:effectLst/>
                        </a:rPr>
                        <a:t>abbr</a:t>
                      </a:r>
                      <a:r>
                        <a:rPr lang="en-US" sz="1600" kern="100" dirty="0">
                          <a:effectLst/>
                        </a:rPr>
                        <a:t>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定义缩写（类似</a:t>
                      </a:r>
                      <a:r>
                        <a:rPr lang="en-US" altLang="zh-CN" sz="1600" kern="100" dirty="0">
                          <a:effectLst/>
                        </a:rPr>
                        <a:t>a</a:t>
                      </a:r>
                      <a:r>
                        <a:rPr lang="zh-CN" altLang="en-US" sz="1600" kern="100" dirty="0">
                          <a:effectLst/>
                        </a:rPr>
                        <a:t>的文本级别）</a:t>
                      </a:r>
                      <a:endParaRPr lang="zh-CN" altLang="en-US" sz="16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&lt;address&gt;</a:t>
                      </a:r>
                      <a:r>
                        <a:rPr lang="zh-CN" sz="1600" kern="100" dirty="0">
                          <a:solidFill>
                            <a:srgbClr val="FF0000"/>
                          </a:solidFill>
                          <a:effectLst/>
                        </a:rPr>
                        <a:t>江苏南京市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&lt;/address&gt;</a:t>
                      </a:r>
                      <a:endParaRPr lang="en-US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effectLst/>
                        </a:rPr>
                        <a:t>定义地址（类似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</a:rPr>
                        <a:t>footer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的区域级别）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52705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&lt;blockquote&gt;</a:t>
                      </a:r>
                      <a:r>
                        <a:rPr lang="zh-CN" sz="1600" kern="100" dirty="0">
                          <a:solidFill>
                            <a:srgbClr val="FF0000"/>
                          </a:solidFill>
                          <a:effectLst/>
                        </a:rPr>
                        <a:t>长的引用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&lt;/blockquote&gt;</a:t>
                      </a:r>
                      <a:endParaRPr lang="en-US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effectLst/>
                        </a:rPr>
                        <a:t>定义长的引用（类似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</a:rPr>
                        <a:t>p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的分块级别）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52705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&lt;cite&gt;</a:t>
                      </a:r>
                      <a:r>
                        <a:rPr lang="zh-CN" sz="1600" kern="100" dirty="0">
                          <a:effectLst/>
                        </a:rPr>
                        <a:t>引用、引证</a:t>
                      </a:r>
                      <a:r>
                        <a:rPr lang="en-US" sz="1600" kern="100" dirty="0">
                          <a:effectLst/>
                        </a:rPr>
                        <a:t>&lt;/cite&gt;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定义引用、引证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&lt;q&gt;</a:t>
                      </a:r>
                      <a:r>
                        <a:rPr lang="zh-CN" sz="1600" kern="100">
                          <a:effectLst/>
                        </a:rPr>
                        <a:t>引用短语</a:t>
                      </a:r>
                      <a:r>
                        <a:rPr lang="en-US" sz="1600" kern="100">
                          <a:effectLst/>
                        </a:rPr>
                        <a:t>&lt;/q&gt;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定义短的引用语，</a:t>
                      </a:r>
                      <a:r>
                        <a:rPr lang="en-US" sz="1600" kern="100" dirty="0">
                          <a:effectLst/>
                        </a:rPr>
                        <a:t>IE</a:t>
                      </a:r>
                      <a:r>
                        <a:rPr lang="zh-CN" sz="1600" kern="100" dirty="0">
                          <a:effectLst/>
                        </a:rPr>
                        <a:t>看不到引号，其余可以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</a:t>
                      </a:r>
                      <a:r>
                        <a:rPr lang="en-US" sz="1800" kern="100" dirty="0" err="1">
                          <a:effectLst/>
                        </a:rPr>
                        <a:t>dfn</a:t>
                      </a:r>
                      <a:r>
                        <a:rPr lang="en-US" sz="1800" kern="100" dirty="0">
                          <a:effectLst/>
                        </a:rPr>
                        <a:t>&gt;</a:t>
                      </a:r>
                      <a:r>
                        <a:rPr lang="zh-CN" sz="1800" kern="100" dirty="0">
                          <a:effectLst/>
                        </a:rPr>
                        <a:t>定义项目</a:t>
                      </a:r>
                      <a:r>
                        <a:rPr lang="en-US" sz="1800" kern="100" dirty="0">
                          <a:effectLst/>
                        </a:rPr>
                        <a:t>&lt;/</a:t>
                      </a:r>
                      <a:r>
                        <a:rPr lang="en-US" sz="1800" kern="100" dirty="0" err="1">
                          <a:effectLst/>
                        </a:rPr>
                        <a:t>dfn</a:t>
                      </a:r>
                      <a:r>
                        <a:rPr lang="en-US" sz="1800" kern="100" dirty="0">
                          <a:effectLst/>
                        </a:rPr>
                        <a:t>&gt;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定义一个定义项目</a:t>
                      </a:r>
                      <a:r>
                        <a:rPr lang="en-US" altLang="zh-CN" sz="1800" kern="100" dirty="0">
                          <a:effectLst/>
                        </a:rPr>
                        <a:t>/</a:t>
                      </a:r>
                      <a:r>
                        <a:rPr lang="zh-CN" altLang="en-US" sz="1800" kern="100" dirty="0">
                          <a:effectLst/>
                        </a:rPr>
                        <a:t>术语，少用</a:t>
                      </a:r>
                      <a:endParaRPr lang="zh-CN" sz="1800" kern="100" dirty="0">
                        <a:effectLst/>
                      </a:endParaRPr>
                    </a:p>
                    <a:p>
                      <a:pPr indent="21971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</a:t>
            </a:r>
            <a:r>
              <a:rPr lang="zh-CN" altLang="en-US" dirty="0" smtClean="0"/>
              <a:t>链接</a:t>
            </a:r>
            <a:r>
              <a:rPr lang="zh-CN" altLang="en-US" dirty="0"/>
              <a:t>概述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91511"/>
            <a:ext cx="8397875" cy="1684734"/>
          </a:xfrm>
        </p:spPr>
        <p:txBody>
          <a:bodyPr>
            <a:normAutofit lnSpcReduction="20000"/>
          </a:bodyPr>
          <a:lstStyle/>
          <a:p>
            <a:pPr marL="0" indent="0" algn="just">
              <a:spcBef>
                <a:spcPct val="20000"/>
              </a:spcBef>
            </a:pPr>
            <a:r>
              <a:rPr lang="zh-CN" altLang="en-US" sz="1600" u="sng" dirty="0" smtClean="0"/>
              <a:t>超</a:t>
            </a:r>
            <a:r>
              <a:rPr lang="zh-CN" altLang="en-US" sz="1600" u="sng" dirty="0"/>
              <a:t>链接</a:t>
            </a:r>
            <a:r>
              <a:rPr lang="zh-CN" altLang="en-US" sz="1600" dirty="0"/>
              <a:t>是指从一个网页指向一个</a:t>
            </a:r>
            <a:r>
              <a:rPr lang="zh-CN" altLang="en-US" sz="1600" u="sng" dirty="0"/>
              <a:t>目标</a:t>
            </a:r>
            <a:r>
              <a:rPr lang="zh-CN" altLang="en-US" sz="1600" dirty="0"/>
              <a:t>的</a:t>
            </a:r>
            <a:r>
              <a:rPr lang="zh-CN" altLang="en-US" sz="1600" u="sng" dirty="0">
                <a:solidFill>
                  <a:srgbClr val="FF0000"/>
                </a:solidFill>
              </a:rPr>
              <a:t>连接</a:t>
            </a:r>
            <a:r>
              <a:rPr lang="zh-CN" altLang="en-US" sz="1600" u="sng" dirty="0" smtClean="0">
                <a:solidFill>
                  <a:srgbClr val="FF0000"/>
                </a:solidFill>
              </a:rPr>
              <a:t>关系</a:t>
            </a:r>
            <a:r>
              <a:rPr lang="zh-CN" altLang="en-US" sz="1600" dirty="0" smtClean="0"/>
              <a:t>。文本级别。</a:t>
            </a:r>
            <a:endParaRPr lang="en-US" altLang="zh-CN" sz="1600" dirty="0" smtClean="0"/>
          </a:p>
          <a:p>
            <a:pPr marL="0" indent="0" algn="just">
              <a:spcBef>
                <a:spcPct val="20000"/>
              </a:spcBef>
              <a:buNone/>
            </a:pP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这个</a:t>
            </a:r>
            <a:r>
              <a:rPr lang="zh-CN" altLang="en-US" sz="1600" u="sng" dirty="0">
                <a:solidFill>
                  <a:srgbClr val="FF0000"/>
                </a:solidFill>
              </a:rPr>
              <a:t>目标</a:t>
            </a:r>
            <a:r>
              <a:rPr lang="zh-CN" altLang="en-US" sz="1600" dirty="0"/>
              <a:t>可以</a:t>
            </a:r>
            <a:r>
              <a:rPr lang="zh-CN" altLang="en-US" sz="1600" dirty="0" smtClean="0"/>
              <a:t>是：一</a:t>
            </a:r>
            <a:r>
              <a:rPr lang="zh-CN" altLang="en-US" sz="1600" dirty="0"/>
              <a:t>个</a:t>
            </a:r>
            <a:r>
              <a:rPr lang="zh-CN" altLang="en-US" sz="1600" dirty="0" smtClean="0"/>
              <a:t>网页、图片、一</a:t>
            </a:r>
            <a:r>
              <a:rPr lang="zh-CN" altLang="en-US" sz="1600" dirty="0"/>
              <a:t>个电子邮件</a:t>
            </a:r>
            <a:r>
              <a:rPr lang="zh-CN" altLang="en-US" sz="1600" dirty="0" smtClean="0"/>
              <a:t>地址、一</a:t>
            </a:r>
            <a:r>
              <a:rPr lang="zh-CN" altLang="en-US" sz="1600" dirty="0"/>
              <a:t>个</a:t>
            </a:r>
            <a:r>
              <a:rPr lang="zh-CN" altLang="en-US" sz="1600" dirty="0" smtClean="0"/>
              <a:t>文件或是</a:t>
            </a:r>
            <a:r>
              <a:rPr lang="zh-CN" altLang="en-US" sz="1600" dirty="0"/>
              <a:t>一个应用程序</a:t>
            </a:r>
            <a:r>
              <a:rPr lang="zh-CN" altLang="en-US" sz="1600" dirty="0" smtClean="0"/>
              <a:t>。</a:t>
            </a:r>
            <a:endParaRPr lang="zh-CN" altLang="en-US" sz="1600" dirty="0" smtClean="0"/>
          </a:p>
          <a:p>
            <a:pPr marL="0" indent="0" algn="just">
              <a:spcBef>
                <a:spcPct val="20000"/>
              </a:spcBef>
              <a:buNone/>
            </a:pPr>
            <a:r>
              <a:rPr lang="zh-CN" altLang="en-US" sz="1600" dirty="0" smtClean="0"/>
              <a:t>网页中</a:t>
            </a:r>
            <a:r>
              <a:rPr lang="zh-CN" altLang="en-US" sz="1600" u="sng" dirty="0" smtClean="0">
                <a:solidFill>
                  <a:srgbClr val="FF0000"/>
                </a:solidFill>
              </a:rPr>
              <a:t>超</a:t>
            </a:r>
            <a:r>
              <a:rPr lang="zh-CN" altLang="en-US" sz="1600" u="sng" dirty="0">
                <a:solidFill>
                  <a:srgbClr val="FF0000"/>
                </a:solidFill>
              </a:rPr>
              <a:t>链接的</a:t>
            </a:r>
            <a:r>
              <a:rPr lang="zh-CN" altLang="en-US" sz="1600" u="sng" dirty="0" smtClean="0">
                <a:solidFill>
                  <a:srgbClr val="FF0000"/>
                </a:solidFill>
              </a:rPr>
              <a:t>对象</a:t>
            </a:r>
            <a:r>
              <a:rPr lang="zh-CN" altLang="en-US" sz="1600" dirty="0" smtClean="0"/>
              <a:t>是</a:t>
            </a:r>
            <a:r>
              <a:rPr lang="zh-CN" altLang="en-US" sz="1600" dirty="0"/>
              <a:t>一段</a:t>
            </a:r>
            <a:r>
              <a:rPr lang="zh-CN" altLang="en-US" sz="1600" u="sng" dirty="0">
                <a:solidFill>
                  <a:srgbClr val="FF0000"/>
                </a:solidFill>
              </a:rPr>
              <a:t>文本</a:t>
            </a:r>
            <a:r>
              <a:rPr lang="zh-CN" altLang="en-US" sz="1600" dirty="0"/>
              <a:t>或者是一个</a:t>
            </a:r>
            <a:r>
              <a:rPr lang="zh-CN" altLang="en-US" sz="1600" u="sng" dirty="0">
                <a:solidFill>
                  <a:srgbClr val="FF0000"/>
                </a:solidFill>
              </a:rPr>
              <a:t>图片</a:t>
            </a:r>
            <a:r>
              <a:rPr lang="zh-CN" altLang="en-US" sz="1600" dirty="0"/>
              <a:t>。</a:t>
            </a:r>
            <a:r>
              <a:rPr lang="zh-CN" altLang="en-US" dirty="0"/>
              <a:t>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7515" y="3507740"/>
            <a:ext cx="41459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/>
              <a:t>    超链接在</a:t>
            </a:r>
            <a:r>
              <a:rPr lang="zh-CN" altLang="en-US" u="sng" dirty="0" smtClean="0">
                <a:solidFill>
                  <a:srgbClr val="FF0000"/>
                </a:solidFill>
              </a:rPr>
              <a:t>本质上</a:t>
            </a:r>
            <a:r>
              <a:rPr lang="zh-CN" altLang="en-US" dirty="0" smtClean="0"/>
              <a:t>属于一个网页的一部分，它是一种允许我们同其他网页或站点之间进行</a:t>
            </a:r>
            <a:r>
              <a:rPr lang="zh-CN" altLang="en-US" u="sng" dirty="0" smtClean="0">
                <a:solidFill>
                  <a:srgbClr val="FF0000"/>
                </a:solidFill>
              </a:rPr>
              <a:t>连接</a:t>
            </a:r>
            <a:r>
              <a:rPr lang="zh-CN" altLang="en-US" dirty="0" smtClean="0"/>
              <a:t>的</a:t>
            </a:r>
            <a:r>
              <a:rPr lang="zh-CN" altLang="en-US" u="sng" dirty="0" smtClean="0">
                <a:solidFill>
                  <a:srgbClr val="FF0000"/>
                </a:solidFill>
              </a:rPr>
              <a:t>元素</a:t>
            </a:r>
            <a:r>
              <a:rPr lang="zh-CN" altLang="en-US" dirty="0" smtClean="0"/>
              <a:t>。各个网页链接在一起后，才能真正构成一个网站。 </a:t>
            </a:r>
            <a:endParaRPr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7725" y="3049270"/>
            <a:ext cx="3716020" cy="2390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超链接语法、路径及分类</a:t>
            </a:r>
            <a:endParaRPr lang="zh-CN" alt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09675"/>
            <a:ext cx="7891145" cy="4953000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sz="1800"/>
              <a:t>超链接</a:t>
            </a:r>
            <a:r>
              <a:rPr lang="en-US" altLang="zh-CN" sz="1800"/>
              <a:t>a (Anchor </a:t>
            </a:r>
            <a:r>
              <a:rPr lang="zh-CN" altLang="en-US" sz="1800"/>
              <a:t>锚</a:t>
            </a:r>
            <a:r>
              <a:rPr lang="en-US" altLang="zh-CN" sz="1800"/>
              <a:t>)</a:t>
            </a:r>
            <a:r>
              <a:rPr lang="zh-CN" altLang="en-US" sz="1800"/>
              <a:t>标记语法 </a:t>
            </a:r>
            <a:endParaRPr lang="en-US" altLang="zh-CN" sz="1800"/>
          </a:p>
          <a:p>
            <a:pPr>
              <a:lnSpc>
                <a:spcPct val="90000"/>
              </a:lnSpc>
            </a:pPr>
            <a:r>
              <a:rPr lang="zh-CN" altLang="en-US" sz="1800"/>
              <a:t>基本语法</a:t>
            </a:r>
            <a:endParaRPr lang="zh-CN" altLang="en-US" sz="1800"/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&lt;a </a:t>
            </a:r>
            <a:r>
              <a:rPr lang="en-US" altLang="zh-CN" sz="18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altLang="zh-CN" sz="18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url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 name="" title=""</a:t>
            </a:r>
            <a:r>
              <a:rPr lang="zh-CN" altLang="en-US" sz="180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target=""&gt;</a:t>
            </a:r>
            <a:r>
              <a:rPr lang="zh-CN" altLang="en-US" sz="1800" dirty="0" smtClean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超链接标题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&lt;/a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1800" dirty="0" smtClean="0"/>
          </a:p>
          <a:p>
            <a:pPr>
              <a:lnSpc>
                <a:spcPct val="90000"/>
              </a:lnSpc>
            </a:pPr>
            <a:r>
              <a:rPr lang="zh-CN" altLang="en-US" sz="1800" dirty="0" smtClean="0"/>
              <a:t>语法说明</a:t>
            </a:r>
            <a:endParaRPr lang="zh-CN" altLang="en-US" sz="1800" dirty="0" smtClean="0"/>
          </a:p>
          <a:p>
            <a:pPr lvl="1">
              <a:lnSpc>
                <a:spcPct val="90000"/>
              </a:lnSpc>
              <a:buNone/>
            </a:pPr>
            <a:r>
              <a:rPr lang="zh-CN" altLang="en-US" sz="2000" b="0" dirty="0" smtClean="0"/>
              <a:t>超链接由目的地址、链接标题、打开方式等三部分组成。</a:t>
            </a:r>
            <a:endParaRPr lang="zh-CN" altLang="en-US" sz="2000" b="0" dirty="0" smtClean="0"/>
          </a:p>
          <a:p>
            <a:pPr lvl="1">
              <a:lnSpc>
                <a:spcPct val="90000"/>
              </a:lnSpc>
              <a:buNone/>
            </a:pPr>
            <a:r>
              <a:rPr lang="en-US" altLang="zh-CN" sz="2000" b="0" dirty="0" smtClean="0"/>
              <a:t>1.href</a:t>
            </a:r>
            <a:r>
              <a:rPr lang="en-US" altLang="zh-CN" sz="2000" b="0" dirty="0" smtClean="0">
                <a:solidFill>
                  <a:schemeClr val="accent1"/>
                </a:solidFill>
              </a:rPr>
              <a:t> </a:t>
            </a:r>
            <a:r>
              <a:rPr lang="en-US" altLang="zh-CN" sz="2000" b="0" dirty="0" smtClean="0"/>
              <a:t>（</a:t>
            </a:r>
            <a:r>
              <a:rPr lang="en-US" altLang="zh-CN" sz="2000" b="0" dirty="0" err="1" smtClean="0"/>
              <a:t>href</a:t>
            </a:r>
            <a:r>
              <a:rPr lang="en-US" altLang="zh-CN" sz="2000" b="0" dirty="0" smtClean="0"/>
              <a:t>-Hypertext  reference）</a:t>
            </a:r>
            <a:r>
              <a:rPr lang="zh-CN" altLang="en-US" sz="2000" b="0" dirty="0" smtClean="0"/>
              <a:t>：链接指向的目标文件。</a:t>
            </a:r>
            <a:endParaRPr lang="zh-CN" altLang="en-US" sz="2000" b="0" dirty="0" smtClean="0"/>
          </a:p>
          <a:p>
            <a:pPr lvl="1">
              <a:lnSpc>
                <a:spcPct val="90000"/>
              </a:lnSpc>
              <a:buNone/>
            </a:pPr>
            <a:r>
              <a:rPr lang="en-US" altLang="zh-CN" sz="2000" b="0" dirty="0" smtClean="0"/>
              <a:t>2.title</a:t>
            </a:r>
            <a:r>
              <a:rPr lang="zh-CN" altLang="en-US" sz="2000" b="0" dirty="0" smtClean="0"/>
              <a:t>：指向链接的提示信息</a:t>
            </a:r>
            <a:r>
              <a:rPr lang="en-US" altLang="zh-CN" sz="2000" b="0" dirty="0" smtClean="0"/>
              <a:t>。</a:t>
            </a:r>
            <a:endParaRPr lang="en-US" altLang="zh-CN" sz="2000" b="0" dirty="0" smtClean="0"/>
          </a:p>
          <a:p>
            <a:pPr lvl="1">
              <a:lnSpc>
                <a:spcPct val="90000"/>
              </a:lnSpc>
              <a:buNone/>
            </a:pPr>
            <a:r>
              <a:rPr lang="en-US" altLang="zh-CN" sz="2000" b="0" dirty="0" smtClean="0"/>
              <a:t>3.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target</a:t>
            </a:r>
            <a:r>
              <a:rPr lang="zh-CN" altLang="en-US" sz="2000" b="0" dirty="0" smtClean="0"/>
              <a:t>：指定打开的目标窗口 。有</a:t>
            </a:r>
            <a:r>
              <a:rPr lang="en-US" altLang="zh-CN" sz="2000" b="0" dirty="0" smtClean="0"/>
              <a:t>5 </a:t>
            </a:r>
            <a:r>
              <a:rPr lang="zh-CN" altLang="en-US" sz="2000" b="0" dirty="0" smtClean="0"/>
              <a:t>种取值：</a:t>
            </a:r>
            <a:r>
              <a:rPr lang="zh-CN" altLang="en-US" sz="2000" dirty="0" smtClean="0"/>
              <a:t> </a:t>
            </a:r>
            <a:endParaRPr lang="zh-CN" altLang="en-US" sz="200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2250" dirty="0" smtClean="0"/>
              <a:t>		</a:t>
            </a:r>
            <a:r>
              <a:rPr lang="en-US" altLang="zh-CN" sz="1800" b="0" dirty="0" smtClean="0"/>
              <a:t>_parent -</a:t>
            </a:r>
            <a:r>
              <a:rPr lang="zh-CN" altLang="en-US" sz="1800" b="0" dirty="0" smtClean="0"/>
              <a:t>上一级窗口；</a:t>
            </a:r>
            <a:endParaRPr lang="zh-CN" altLang="en-US" sz="1800" b="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1800" b="0" dirty="0" smtClean="0"/>
              <a:t>		_blank-</a:t>
            </a:r>
            <a:r>
              <a:rPr lang="zh-CN" altLang="en-US" sz="1800" b="0" dirty="0" smtClean="0"/>
              <a:t>新窗口； </a:t>
            </a:r>
            <a:endParaRPr lang="zh-CN" altLang="en-US" sz="1800" b="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1800" b="0" dirty="0" smtClean="0"/>
              <a:t>		</a:t>
            </a:r>
            <a:r>
              <a:rPr lang="en-US" altLang="zh-CN" sz="1800" dirty="0" smtClean="0"/>
              <a:t>_self - </a:t>
            </a:r>
            <a:r>
              <a:rPr lang="zh-CN" altLang="en-US" sz="1800" dirty="0" smtClean="0"/>
              <a:t>同一窗口，默认值；</a:t>
            </a:r>
            <a:endParaRPr lang="zh-CN" altLang="en-US" sz="180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1800" dirty="0" smtClean="0"/>
              <a:t>		_top - </a:t>
            </a:r>
            <a:r>
              <a:rPr lang="zh-CN" altLang="en-US" sz="1800" dirty="0" smtClean="0"/>
              <a:t>整个窗口打开；</a:t>
            </a:r>
            <a:endParaRPr lang="zh-CN" altLang="en-US" sz="1800" dirty="0" smtClean="0"/>
          </a:p>
          <a:p>
            <a:pPr lvl="5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framename</a:t>
            </a:r>
            <a:r>
              <a:rPr lang="en-US" altLang="zh-CN" sz="1800" dirty="0" smtClean="0">
                <a:solidFill>
                  <a:schemeClr val="tx1"/>
                </a:solidFill>
              </a:rPr>
              <a:t>-</a:t>
            </a:r>
            <a:r>
              <a:rPr lang="zh-CN" altLang="en-US" sz="1800" dirty="0"/>
              <a:t>框</a:t>
            </a:r>
            <a:r>
              <a:rPr lang="zh-CN" altLang="en-US" sz="1800" dirty="0" smtClean="0"/>
              <a:t>架或浮动框架名</a:t>
            </a:r>
            <a:endParaRPr lang="zh-CN" altLang="en-US" sz="1800" dirty="0"/>
          </a:p>
          <a:p>
            <a:pPr marL="2362200" lvl="4" indent="-53340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smtClean="0">
                <a:sym typeface="+mn-ea"/>
              </a:rPr>
              <a:t>超链接案例</a:t>
            </a:r>
            <a:endParaRPr lang="zh-CN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676400"/>
            <a:ext cx="5333999" cy="3810000"/>
          </a:xfrm>
          <a:prstGeom prst="rect">
            <a:avLst/>
          </a:prstGeom>
        </p:spPr>
        <p:txBody>
          <a:bodyPr/>
          <a:lstStyle/>
          <a:p>
            <a:pPr marL="182880" marR="0" lvl="0" indent="-182880" algn="l" defTabSz="1158875" rtl="0" eaLnBrk="0" fontAlgn="base" latinLnBrk="0" hangingPunc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黑体" panose="02010609060101010101" charset="-122"/>
              <a:cs typeface="Verdana" panose="020B060403050404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5860" y="4635500"/>
            <a:ext cx="691959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/>
              <a:t> &lt;li class="news-list" style="line-height:24px"&gt;</a:t>
            </a:r>
            <a:endParaRPr lang="zh-CN" alt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/>
              <a:t>    &lt;a href="info/1015/7081.htm" target="_blank" </a:t>
            </a:r>
            <a:r>
              <a:rPr lang="zh-CN" altLang="en-US" sz="1600" dirty="0">
                <a:solidFill>
                  <a:srgbClr val="FF0000"/>
                </a:solidFill>
              </a:rPr>
              <a:t>title</a:t>
            </a:r>
            <a:r>
              <a:rPr lang="zh-CN" altLang="en-US" sz="1600" dirty="0"/>
              <a:t>="荔园喜迎近万名新生入学"&gt;荔园喜迎近万名新生入学&lt;/a&gt;</a:t>
            </a:r>
            <a:endParaRPr lang="zh-CN" alt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/>
              <a:t>&lt;/li&gt;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0445" y="950595"/>
            <a:ext cx="3898900" cy="3619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超链接路径 </a:t>
            </a:r>
            <a:endParaRPr lang="zh-CN" altLang="en-US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402590" y="1185545"/>
            <a:ext cx="8338185" cy="4989830"/>
          </a:xfrm>
        </p:spPr>
        <p:txBody>
          <a:bodyPr>
            <a:normAutofit lnSpcReduction="2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/>
              <a:t>超链接路径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绝对路径、相对路径</a:t>
            </a:r>
            <a:r>
              <a:rPr lang="zh-CN" altLang="en-US" sz="1800" dirty="0"/>
              <a:t>。 </a:t>
            </a:r>
            <a:endParaRPr lang="zh-CN" altLang="en-US" sz="1800" dirty="0"/>
          </a:p>
          <a:p>
            <a:pPr marL="0" indent="447675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u="sng" dirty="0"/>
              <a:t>绝对路径</a:t>
            </a:r>
            <a:r>
              <a:rPr lang="zh-CN" altLang="en-US" sz="1800" dirty="0"/>
              <a:t>指文件的完整路径</a:t>
            </a:r>
            <a:r>
              <a:rPr lang="zh-CN" altLang="en-US" sz="1800" dirty="0" smtClean="0"/>
              <a:t>，</a:t>
            </a:r>
            <a:r>
              <a:rPr lang="zh-CN" altLang="zh-CN" sz="1800" dirty="0"/>
              <a:t>包括盘符或文件传输的协议</a:t>
            </a:r>
            <a:r>
              <a:rPr lang="en-US" altLang="zh-CN" sz="1800" dirty="0"/>
              <a:t>http</a:t>
            </a:r>
            <a:r>
              <a:rPr lang="zh-CN" altLang="zh-CN" sz="1800" dirty="0"/>
              <a:t>、</a:t>
            </a:r>
            <a:r>
              <a:rPr lang="en-US" altLang="zh-CN" sz="1800" dirty="0"/>
              <a:t>ftp</a:t>
            </a:r>
            <a:r>
              <a:rPr lang="zh-CN" altLang="zh-CN" sz="1800" dirty="0"/>
              <a:t>等，一般用于网站的外部</a:t>
            </a:r>
            <a:r>
              <a:rPr lang="zh-CN" altLang="zh-CN" sz="1800" dirty="0" smtClean="0"/>
              <a:t>链接。</a:t>
            </a:r>
            <a:r>
              <a:rPr lang="zh-CN" altLang="zh-CN" sz="1800" b="1" u="sng" dirty="0" smtClean="0"/>
              <a:t>绝对</a:t>
            </a:r>
            <a:r>
              <a:rPr lang="zh-CN" altLang="zh-CN" sz="1800" b="1" u="sng" dirty="0"/>
              <a:t>路径</a:t>
            </a:r>
            <a:r>
              <a:rPr lang="zh-CN" altLang="zh-CN" sz="1800" dirty="0" smtClean="0"/>
              <a:t>有</a:t>
            </a:r>
            <a:r>
              <a:rPr lang="en-US" altLang="zh-CN" sz="1800" dirty="0" smtClean="0"/>
              <a:t>2</a:t>
            </a:r>
            <a:r>
              <a:rPr lang="zh-CN" altLang="zh-CN" sz="1800" dirty="0" smtClean="0"/>
              <a:t>种</a:t>
            </a:r>
            <a:r>
              <a:rPr lang="zh-CN" altLang="en-US" sz="1800" dirty="0" smtClean="0"/>
              <a:t>。</a:t>
            </a:r>
            <a:endParaRPr lang="zh-CN" altLang="en-US" sz="1800" dirty="0" smtClean="0"/>
          </a:p>
          <a:p>
            <a:pPr marL="0" indent="447675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/>
              <a:t>  （</a:t>
            </a:r>
            <a:r>
              <a:rPr lang="en-US" altLang="zh-CN" sz="1800" dirty="0" smtClean="0"/>
              <a:t>1）</a:t>
            </a:r>
            <a:r>
              <a:rPr lang="zh-CN" altLang="zh-CN" sz="1800" dirty="0" smtClean="0"/>
              <a:t>从</a:t>
            </a:r>
            <a:r>
              <a:rPr lang="zh-CN" altLang="zh-CN" sz="1800" dirty="0"/>
              <a:t>盘符开始定义的文件路径，如</a:t>
            </a:r>
            <a:r>
              <a:rPr lang="en-US" altLang="zh-CN" sz="1800" dirty="0"/>
              <a:t>file:///E:/web/index.html</a:t>
            </a:r>
            <a:r>
              <a:rPr lang="en-US" altLang="zh-CN" sz="1800" dirty="0" smtClean="0"/>
              <a:t>;</a:t>
            </a:r>
            <a:endParaRPr lang="en-US" altLang="zh-CN" sz="1800" dirty="0" smtClean="0"/>
          </a:p>
          <a:p>
            <a:pPr marL="0" indent="447675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  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2）</a:t>
            </a:r>
            <a:r>
              <a:rPr lang="zh-CN" altLang="zh-CN" sz="1800" dirty="0" smtClean="0"/>
              <a:t>从</a:t>
            </a:r>
            <a:r>
              <a:rPr lang="zh-CN" altLang="zh-CN" sz="1800" dirty="0"/>
              <a:t>协议开始定义的</a:t>
            </a:r>
            <a:r>
              <a:rPr lang="en-US" altLang="zh-CN" sz="1800" dirty="0"/>
              <a:t>URL</a:t>
            </a:r>
            <a:r>
              <a:rPr lang="zh-CN" altLang="zh-CN" sz="1800" dirty="0"/>
              <a:t>网址，例如</a:t>
            </a:r>
            <a:r>
              <a:rPr lang="en-US" altLang="zh-CN" sz="1800" dirty="0">
                <a:hlinkClick r:id="rId1"/>
              </a:rPr>
              <a:t>http://www.szu.edu.cn</a:t>
            </a:r>
            <a:r>
              <a:rPr lang="zh-CN" altLang="zh-CN" sz="1800" dirty="0"/>
              <a:t>。</a:t>
            </a:r>
            <a:endParaRPr lang="zh-CN" altLang="zh-CN" sz="1800" dirty="0"/>
          </a:p>
          <a:p>
            <a:pPr marL="0" indent="447675">
              <a:spcBef>
                <a:spcPts val="0"/>
              </a:spcBef>
              <a:spcAft>
                <a:spcPts val="0"/>
              </a:spcAft>
            </a:pPr>
            <a:endParaRPr lang="zh-CN" altLang="zh-CN" sz="1800" b="1" u="sng" dirty="0"/>
          </a:p>
          <a:p>
            <a:pPr marL="0" indent="447675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u="sng" dirty="0"/>
              <a:t>相对路径</a:t>
            </a:r>
            <a:r>
              <a:rPr lang="zh-CN" altLang="zh-CN" sz="1800" dirty="0"/>
              <a:t>是指相对于当前文件的路径，从当前文件所在位置指向目的文件的</a:t>
            </a:r>
            <a:r>
              <a:rPr lang="zh-CN" altLang="zh-CN" sz="1800" dirty="0" smtClean="0"/>
              <a:t>路径。</a:t>
            </a:r>
            <a:r>
              <a:rPr lang="zh-CN" altLang="en-US" sz="1800" dirty="0" smtClean="0"/>
              <a:t>例如</a:t>
            </a:r>
            <a:r>
              <a:rPr lang="en-US" altLang="zh-CN" sz="1800" dirty="0" smtClean="0"/>
              <a:t> info/</a:t>
            </a:r>
            <a:r>
              <a:rPr lang="en-US" altLang="zh-CN" sz="1800" dirty="0" err="1" smtClean="0"/>
              <a:t>1015/7101.html</a:t>
            </a:r>
            <a:r>
              <a:rPr lang="zh-CN" altLang="en-US" sz="1000" dirty="0" smtClean="0"/>
              <a:t>。</a:t>
            </a:r>
            <a:endParaRPr lang="en-US" altLang="zh-CN" sz="1800" dirty="0" smtClean="0"/>
          </a:p>
          <a:p>
            <a:pPr marL="0" indent="447675">
              <a:spcBef>
                <a:spcPts val="0"/>
              </a:spcBef>
              <a:spcAft>
                <a:spcPts val="0"/>
              </a:spcAft>
            </a:pPr>
            <a:endParaRPr lang="zh-CN" altLang="en-US" sz="1800" b="1" u="sng" dirty="0" smtClean="0"/>
          </a:p>
          <a:p>
            <a:pPr marL="457200" lvl="1" indent="447675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u="sng" dirty="0" smtClean="0"/>
              <a:t>根路径</a:t>
            </a:r>
            <a:r>
              <a:rPr lang="zh-CN" altLang="en-US" sz="1800" dirty="0" smtClean="0"/>
              <a:t>是</a:t>
            </a:r>
            <a:r>
              <a:rPr lang="zh-CN" altLang="zh-CN" sz="1800" dirty="0"/>
              <a:t>指从网站的最底层开始起，一般网站的根目录就是域名下对应的</a:t>
            </a:r>
            <a:r>
              <a:rPr lang="zh-CN" altLang="zh-CN" sz="1800" dirty="0" smtClean="0"/>
              <a:t>文件夹</a:t>
            </a:r>
            <a:r>
              <a:rPr lang="zh-CN" altLang="en-US" sz="1800" dirty="0" smtClean="0"/>
              <a:t>。以一个斜杠</a:t>
            </a:r>
            <a:r>
              <a:rPr lang="en-US" altLang="zh-CN" sz="1800" dirty="0" smtClean="0"/>
              <a:t>“</a:t>
            </a:r>
            <a:r>
              <a:rPr lang="en-US" altLang="zh-CN" sz="1800" dirty="0" smtClean="0">
                <a:solidFill>
                  <a:srgbClr val="FF0000"/>
                </a:solidFill>
              </a:rPr>
              <a:t>/</a:t>
            </a:r>
            <a:r>
              <a:rPr lang="en-US" altLang="zh-CN" sz="1800" dirty="0" smtClean="0"/>
              <a:t>”</a:t>
            </a:r>
            <a:r>
              <a:rPr lang="zh-CN" altLang="en-US" sz="1800" dirty="0" smtClean="0"/>
              <a:t>开头，代表根目录，然后书写文件夹名，最后书写文件名。例如</a:t>
            </a:r>
            <a:r>
              <a:rPr lang="en-US" altLang="zh-CN" sz="1800" dirty="0" smtClean="0"/>
              <a:t>/res/index.html</a:t>
            </a:r>
            <a:endParaRPr lang="en-US" altLang="zh-CN" sz="1800" dirty="0" smtClean="0"/>
          </a:p>
          <a:p>
            <a:pPr marL="457200" lvl="1" indent="447675">
              <a:spcBef>
                <a:spcPts val="0"/>
              </a:spcBef>
              <a:spcAft>
                <a:spcPts val="0"/>
              </a:spcAft>
            </a:pPr>
            <a:endParaRPr sz="1800" dirty="0" smtClean="0"/>
          </a:p>
          <a:p>
            <a:pPr marL="0" lvl="0" indent="447675">
              <a:spcBef>
                <a:spcPts val="0"/>
              </a:spcBef>
              <a:spcAft>
                <a:spcPts val="0"/>
              </a:spcAft>
            </a:pPr>
            <a:r>
              <a:rPr sz="1800" dirty="0" smtClean="0"/>
              <a:t>路径中的</a:t>
            </a:r>
            <a:r>
              <a:rPr lang="en-US" altLang="zh-CN" sz="1800" dirty="0" smtClean="0"/>
              <a:t>/</a:t>
            </a:r>
            <a:r>
              <a:rPr sz="1800" dirty="0" smtClean="0"/>
              <a:t>与</a:t>
            </a:r>
            <a:r>
              <a:rPr lang="en-US" altLang="zh-CN" sz="1800" dirty="0" smtClean="0"/>
              <a:t>\</a:t>
            </a:r>
            <a:endParaRPr lang="en-US" altLang="zh-CN" sz="1800" dirty="0" smtClean="0"/>
          </a:p>
          <a:p>
            <a:pPr marL="457200" lvl="1" indent="44767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/>
              <a:t>E:/web/index.htm</a:t>
            </a:r>
            <a:r>
              <a:rPr sz="1800" dirty="0" smtClean="0"/>
              <a:t>与</a:t>
            </a:r>
            <a:r>
              <a:rPr lang="en-US" altLang="zh-CN" sz="1800" dirty="0" smtClean="0"/>
              <a:t>E:\web\index.htm </a:t>
            </a:r>
            <a:endParaRPr lang="en-US" altLang="zh-CN" sz="1800" dirty="0" smtClean="0"/>
          </a:p>
          <a:p>
            <a:pPr marL="457200" lvl="1" indent="44767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/>
              <a:t>OS</a:t>
            </a:r>
            <a:r>
              <a:rPr sz="1800" dirty="0" smtClean="0"/>
              <a:t>差异</a:t>
            </a:r>
            <a:endParaRPr sz="1800" dirty="0" smtClean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头部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&lt;head&gt;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b="0" dirty="0"/>
              <a:t>头部标记包含的信息一般不显示在网页上。</a:t>
            </a:r>
            <a:endParaRPr lang="zh-CN" altLang="en-US" b="0" dirty="0"/>
          </a:p>
          <a:p>
            <a:pPr>
              <a:buNone/>
            </a:pPr>
            <a:r>
              <a:rPr lang="zh-CN" altLang="en-US" b="0" dirty="0"/>
              <a:t>页面标题</a:t>
            </a:r>
            <a:r>
              <a:rPr lang="en-US" altLang="zh-CN" b="0" dirty="0"/>
              <a:t>&lt;title</a:t>
            </a:r>
            <a:r>
              <a:rPr lang="en-US" altLang="zh-CN" b="0" dirty="0" smtClean="0"/>
              <a:t>&gt; </a:t>
            </a:r>
            <a:r>
              <a:rPr lang="en-US" altLang="zh-CN" b="0" dirty="0" smtClean="0"/>
              <a:t>&lt;/title</a:t>
            </a:r>
            <a:r>
              <a:rPr lang="en-US" altLang="zh-CN" b="0" dirty="0" smtClean="0"/>
              <a:t>&gt;</a:t>
            </a:r>
            <a:endParaRPr lang="en-US" altLang="zh-CN" b="0" dirty="0"/>
          </a:p>
          <a:p>
            <a:r>
              <a:rPr lang="en-US" altLang="zh-CN" b="0" dirty="0"/>
              <a:t> </a:t>
            </a:r>
            <a:r>
              <a:rPr lang="en-US" altLang="zh-CN" sz="1900" b="0" dirty="0">
                <a:solidFill>
                  <a:srgbClr val="FF0000"/>
                </a:solidFill>
              </a:rPr>
              <a:t>&lt;title&gt;</a:t>
            </a:r>
            <a:r>
              <a:rPr lang="zh-CN" altLang="en-US" sz="1900" b="0" dirty="0">
                <a:solidFill>
                  <a:srgbClr val="FF0000"/>
                </a:solidFill>
              </a:rPr>
              <a:t>深圳大学</a:t>
            </a:r>
            <a:r>
              <a:rPr lang="en-US" altLang="zh-CN" sz="1900" b="0" dirty="0">
                <a:solidFill>
                  <a:srgbClr val="FF0000"/>
                </a:solidFill>
              </a:rPr>
              <a:t>&lt;/title&gt;</a:t>
            </a:r>
            <a:r>
              <a:rPr lang="zh-CN" altLang="en-US" sz="1900" b="0" dirty="0">
                <a:solidFill>
                  <a:srgbClr val="FF0000"/>
                </a:solidFill>
              </a:rPr>
              <a:t>，标题信息显示在浏览器的标题栏上</a:t>
            </a:r>
            <a:endParaRPr lang="zh-CN" altLang="en-US" sz="1900" b="0" dirty="0">
              <a:solidFill>
                <a:srgbClr val="FF0000"/>
              </a:solidFill>
            </a:endParaRPr>
          </a:p>
          <a:p>
            <a:r>
              <a:rPr lang="zh-CN" altLang="en-US" b="0" dirty="0"/>
              <a:t>&lt;link href="/szu.ico" type="image/x-icon" rel="shortcut icon"&gt;</a:t>
            </a:r>
            <a:endParaRPr lang="zh-CN" altLang="en-US" b="0" dirty="0"/>
          </a:p>
          <a:p>
            <a:r>
              <a:rPr lang="zh-CN" altLang="en-US" b="0" dirty="0"/>
              <a:t>&lt;link rel="icon" href="</a:t>
            </a:r>
            <a:r>
              <a:rPr lang="en-US" altLang="zh-CN" b="0" dirty="0"/>
              <a:t>  </a:t>
            </a:r>
            <a:r>
              <a:rPr lang="zh-CN" altLang="en-US" b="0" dirty="0"/>
              <a:t>" type="image/x-icon" /&gt;</a:t>
            </a:r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  <a:p>
            <a:r>
              <a:rPr lang="zh-CN" altLang="en-US" b="0" dirty="0"/>
              <a:t>元素与标签、标记</a:t>
            </a:r>
            <a:endParaRPr lang="zh-CN" altLang="en-US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055" y="3014980"/>
            <a:ext cx="6423660" cy="2123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超链接分类 </a:t>
            </a:r>
            <a:endParaRPr lang="zh-CN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081405"/>
            <a:ext cx="8108950" cy="1123950"/>
          </a:xfrm>
        </p:spPr>
        <p:txBody>
          <a:bodyPr>
            <a:normAutofit lnSpcReduction="10000"/>
          </a:bodyPr>
          <a:lstStyle/>
          <a:p>
            <a:r>
              <a:rPr lang="zh-CN" altLang="en-US" sz="1600" b="0" dirty="0"/>
              <a:t>超链接可以分为</a:t>
            </a:r>
            <a:r>
              <a:rPr lang="zh-CN" altLang="en-US" sz="1600" b="0" u="sng" dirty="0">
                <a:solidFill>
                  <a:srgbClr val="FF0000"/>
                </a:solidFill>
              </a:rPr>
              <a:t>内部链接</a:t>
            </a:r>
            <a:r>
              <a:rPr lang="zh-CN" altLang="en-US" sz="1600" b="0" u="sng" dirty="0"/>
              <a:t>和</a:t>
            </a:r>
            <a:r>
              <a:rPr lang="zh-CN" altLang="en-US" sz="1600" b="0" u="sng" dirty="0">
                <a:solidFill>
                  <a:srgbClr val="FF0000"/>
                </a:solidFill>
              </a:rPr>
              <a:t>外部链接</a:t>
            </a:r>
            <a:r>
              <a:rPr lang="zh-CN" altLang="en-US" sz="1600" b="0" dirty="0"/>
              <a:t>两种。内部链接是指网站内部文件之间的链接，而外部链接是指网站内的文件链接到站点内容外的文件。</a:t>
            </a:r>
            <a:r>
              <a:rPr lang="zh-CN" altLang="en-US" b="0" dirty="0"/>
              <a:t> </a:t>
            </a:r>
            <a:endParaRPr lang="en-US" altLang="zh-CN" b="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	</a:t>
            </a:r>
            <a:endParaRPr lang="zh-CN" altLang="en-US" sz="1400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400" y="3803194"/>
            <a:ext cx="830580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&lt;a href="http://www.uooc.net.cn" target=_blank&gt;&lt;img src="/images/uooc.png" border=0 title="UOOC优课联盟——课程平台"&gt;&lt;br&gt;</a:t>
            </a: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UOOC课程平台&lt;/a&gt;</a:t>
            </a: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&lt;a href="/v.asp?id=133" target=_blank&gt;&lt;img src="/images/index/szuoa2.png" border=0 title="欢迎安装深大OA移动版APP"&gt;&lt;BR&gt;</a:t>
            </a: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Verdana" panose="020B0604030504040204" pitchFamily="34" charset="0"/>
                <a:ea typeface="宋体" panose="02010600030101010101" pitchFamily="2" charset="-122"/>
              </a:rPr>
              <a:t>深大OA移动版&lt;/a&gt;</a:t>
            </a: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155" y="2309495"/>
            <a:ext cx="3771900" cy="1143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超链接的应用 </a:t>
            </a:r>
            <a:endParaRPr lang="zh-CN" altLang="en-US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51585"/>
            <a:ext cx="8057515" cy="4882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600" dirty="0" smtClean="0"/>
              <a:t>创建</a:t>
            </a:r>
            <a:r>
              <a:rPr lang="en-US" altLang="zh-CN" sz="1600" dirty="0"/>
              <a:t>HTTP</a:t>
            </a:r>
            <a:r>
              <a:rPr lang="zh-CN" altLang="zh-CN" sz="1600" dirty="0"/>
              <a:t>文件下载超</a:t>
            </a:r>
            <a:r>
              <a:rPr lang="zh-CN" altLang="zh-CN" sz="1600" dirty="0" smtClean="0"/>
              <a:t>链接</a:t>
            </a:r>
            <a:endParaRPr lang="en-US" altLang="zh-CN" sz="1600" dirty="0" smtClean="0"/>
          </a:p>
          <a:p>
            <a:pPr>
              <a:buNone/>
            </a:pPr>
            <a:r>
              <a:rPr lang="zh-CN" altLang="en-US" sz="1600" b="0" dirty="0" smtClean="0"/>
              <a:t>  </a:t>
            </a:r>
            <a:r>
              <a:rPr lang="zh-CN" altLang="en-US" sz="1600" b="0" dirty="0"/>
              <a:t>下载文件的链接指向文件所在的相对路径或绝对路径，文件类型：*</a:t>
            </a:r>
            <a:r>
              <a:rPr lang="en-US" altLang="zh-CN" sz="1600" b="0" dirty="0"/>
              <a:t>.doc/*.pdf/*.exe/*.rar</a:t>
            </a:r>
            <a:r>
              <a:rPr lang="zh-CN" altLang="en-US" sz="1600" b="0" dirty="0"/>
              <a:t>等</a:t>
            </a:r>
            <a:r>
              <a:rPr lang="zh-CN" altLang="en-US" b="0" dirty="0"/>
              <a:t>。 </a:t>
            </a:r>
            <a:endParaRPr lang="zh-CN" altLang="en-US" b="0" dirty="0"/>
          </a:p>
          <a:p>
            <a:r>
              <a:rPr lang="zh-CN" altLang="en-US" sz="1800" b="0" dirty="0"/>
              <a:t>基本语</a:t>
            </a:r>
            <a:r>
              <a:rPr lang="zh-CN" altLang="en-US" sz="1800" b="0" dirty="0" smtClean="0"/>
              <a:t>法：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a 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=“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</a:rPr>
              <a:t>url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”&gt;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</a:rPr>
              <a:t>链接内容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&lt;/a&gt; 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None/>
            </a:pPr>
            <a:endParaRPr lang="en-US" altLang="zh-CN" sz="1600" dirty="0" smtClean="0"/>
          </a:p>
          <a:p>
            <a:pPr>
              <a:buNone/>
            </a:pPr>
            <a:r>
              <a:rPr lang="zh-CN" altLang="zh-CN" sz="1600" dirty="0"/>
              <a:t>创建</a:t>
            </a:r>
            <a:r>
              <a:rPr lang="en-US" altLang="zh-CN" sz="1600" dirty="0"/>
              <a:t>FTP</a:t>
            </a:r>
            <a:r>
              <a:rPr lang="zh-CN" altLang="zh-CN" sz="1600" dirty="0"/>
              <a:t>站点访问超链</a:t>
            </a:r>
            <a:r>
              <a:rPr lang="zh-CN" altLang="zh-CN" sz="1600" dirty="0" smtClean="0"/>
              <a:t>接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FTP</a:t>
            </a:r>
            <a:r>
              <a:rPr lang="zh-CN" altLang="en-US" sz="1600" dirty="0"/>
              <a:t>服务器链接和网页链接区别在于所用协议不同，浏览网页采用</a:t>
            </a:r>
            <a:r>
              <a:rPr lang="en-US" altLang="zh-CN" sz="1600" dirty="0"/>
              <a:t>http</a:t>
            </a:r>
            <a:r>
              <a:rPr lang="zh-CN" altLang="en-US" sz="1600" dirty="0"/>
              <a:t>协议，而</a:t>
            </a:r>
            <a:r>
              <a:rPr lang="en-US" altLang="zh-CN" sz="1600" dirty="0"/>
              <a:t>FTP</a:t>
            </a:r>
            <a:r>
              <a:rPr lang="zh-CN" altLang="en-US" sz="1600" dirty="0"/>
              <a:t>服务器采用</a:t>
            </a:r>
            <a:r>
              <a:rPr lang="en-US" altLang="zh-CN" sz="1600" dirty="0"/>
              <a:t>FTP</a:t>
            </a:r>
            <a:r>
              <a:rPr lang="zh-CN" altLang="en-US" sz="1600" dirty="0"/>
              <a:t>协议连接。</a:t>
            </a:r>
            <a:r>
              <a:rPr lang="zh-CN" altLang="en-US" dirty="0"/>
              <a:t> </a:t>
            </a:r>
            <a:endParaRPr lang="zh-CN" altLang="en-US" dirty="0"/>
          </a:p>
          <a:p>
            <a:r>
              <a:rPr lang="zh-CN" altLang="en-US" sz="1800" dirty="0"/>
              <a:t>基本语法 </a:t>
            </a:r>
            <a:r>
              <a:rPr lang="en-US" altLang="zh-CN" sz="1800" dirty="0">
                <a:solidFill>
                  <a:srgbClr val="FF0000"/>
                </a:solidFill>
              </a:rPr>
              <a:t>:&lt;a </a:t>
            </a:r>
            <a:r>
              <a:rPr lang="en-US" altLang="zh-CN" sz="1800" dirty="0" err="1">
                <a:solidFill>
                  <a:srgbClr val="FF0000"/>
                </a:solidFill>
              </a:rPr>
              <a:t>href</a:t>
            </a:r>
            <a:r>
              <a:rPr lang="en-US" altLang="zh-CN" sz="1800" dirty="0">
                <a:solidFill>
                  <a:srgbClr val="FF0000"/>
                </a:solidFill>
              </a:rPr>
              <a:t> = "ftp://</a:t>
            </a:r>
            <a:r>
              <a:rPr lang="zh-CN" altLang="en-US" sz="1800" dirty="0">
                <a:solidFill>
                  <a:srgbClr val="FF0000"/>
                </a:solidFill>
              </a:rPr>
              <a:t>服务器</a:t>
            </a:r>
            <a:r>
              <a:rPr lang="en-US" altLang="zh-CN" sz="1800" dirty="0">
                <a:solidFill>
                  <a:srgbClr val="FF0000"/>
                </a:solidFill>
              </a:rPr>
              <a:t>IP</a:t>
            </a:r>
            <a:r>
              <a:rPr lang="zh-CN" altLang="en-US" sz="1800" dirty="0">
                <a:solidFill>
                  <a:srgbClr val="FF0000"/>
                </a:solidFill>
              </a:rPr>
              <a:t>地址或域名</a:t>
            </a:r>
            <a:r>
              <a:rPr lang="en-US" altLang="zh-CN" sz="1800" dirty="0">
                <a:solidFill>
                  <a:srgbClr val="FF0000"/>
                </a:solidFill>
              </a:rPr>
              <a:t>"&gt;</a:t>
            </a:r>
            <a:r>
              <a:rPr lang="zh-CN" altLang="en-US" sz="1800" dirty="0">
                <a:solidFill>
                  <a:srgbClr val="FF0000"/>
                </a:solidFill>
              </a:rPr>
              <a:t>链接的文字</a:t>
            </a:r>
            <a:r>
              <a:rPr lang="en-US" altLang="zh-CN" sz="1800" dirty="0">
                <a:solidFill>
                  <a:srgbClr val="FF0000"/>
                </a:solidFill>
              </a:rPr>
              <a:t>&lt;/a&gt;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sz="1800" dirty="0">
                <a:ea typeface="宋体" panose="02010600030101010101" pitchFamily="2" charset="-122"/>
              </a:rPr>
              <a:t>浏览器从不支持</a:t>
            </a:r>
            <a:r>
              <a:rPr lang="en-US" altLang="zh-CN" sz="1800" dirty="0">
                <a:ea typeface="宋体" panose="02010600030101010101" pitchFamily="2" charset="-122"/>
              </a:rPr>
              <a:t>ftp</a:t>
            </a:r>
            <a:r>
              <a:rPr sz="1800" dirty="0">
                <a:ea typeface="宋体" panose="02010600030101010101" pitchFamily="2" charset="-122"/>
              </a:rPr>
              <a:t>到支持</a:t>
            </a:r>
            <a:r>
              <a:rPr lang="en-US" altLang="zh-CN" sz="1800" dirty="0">
                <a:ea typeface="宋体" panose="02010600030101010101" pitchFamily="2" charset="-122"/>
              </a:rPr>
              <a:t>ftp</a:t>
            </a:r>
            <a:r>
              <a:rPr sz="1800" dirty="0">
                <a:ea typeface="宋体" panose="02010600030101010101" pitchFamily="2" charset="-122"/>
              </a:rPr>
              <a:t>到逐渐废弃</a:t>
            </a:r>
            <a:r>
              <a:rPr lang="en-US" altLang="zh-CN" sz="1800" dirty="0">
                <a:ea typeface="宋体" panose="02010600030101010101" pitchFamily="2" charset="-122"/>
              </a:rPr>
              <a:t>ftp</a:t>
            </a:r>
            <a:r>
              <a:rPr sz="1800" dirty="0"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ea typeface="宋体" panose="02010600030101010101" pitchFamily="2" charset="-122"/>
              </a:rPr>
              <a:t>Chrome96</a:t>
            </a:r>
            <a:r>
              <a:rPr sz="1800" dirty="0">
                <a:ea typeface="宋体" panose="02010600030101010101" pitchFamily="2" charset="-122"/>
              </a:rPr>
              <a:t>之后）</a:t>
            </a:r>
            <a:endParaRPr sz="1800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超链接的应</a:t>
            </a:r>
            <a:r>
              <a:rPr lang="zh-CN" altLang="en-US" dirty="0" smtClean="0"/>
              <a:t>用</a:t>
            </a:r>
            <a:endParaRPr lang="zh-CN" altLang="en-US" dirty="0"/>
          </a:p>
        </p:txBody>
      </p:sp>
      <p:sp>
        <p:nvSpPr>
          <p:cNvPr id="118788" name="Rectangle 4"/>
          <p:cNvSpPr>
            <a:spLocks noGrp="1" noChangeArrowheads="1"/>
          </p:cNvSpPr>
          <p:nvPr>
            <p:ph idx="1"/>
          </p:nvPr>
        </p:nvSpPr>
        <p:spPr>
          <a:xfrm>
            <a:off x="533400" y="1202055"/>
            <a:ext cx="7861935" cy="481774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创建图像链</a:t>
            </a:r>
            <a:r>
              <a:rPr lang="zh-CN" altLang="en-US" sz="1800" dirty="0" smtClean="0"/>
              <a:t>接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 </a:t>
            </a:r>
            <a:r>
              <a:rPr lang="zh-CN" altLang="en-US" sz="1800" dirty="0" smtClean="0"/>
              <a:t>     链</a:t>
            </a:r>
            <a:r>
              <a:rPr lang="zh-CN" altLang="en-US" sz="1800" dirty="0"/>
              <a:t>接标题是一个图像，浏览时单击链接图像时，可以打开超接</a:t>
            </a:r>
            <a:r>
              <a:rPr lang="en-US" altLang="zh-CN" sz="1800" dirty="0" err="1"/>
              <a:t>href</a:t>
            </a:r>
            <a:r>
              <a:rPr lang="zh-CN" altLang="en-US" sz="1800" dirty="0"/>
              <a:t>所设置的</a:t>
            </a:r>
            <a:r>
              <a:rPr lang="en-US" altLang="zh-CN" sz="1800" dirty="0"/>
              <a:t>URL。</a:t>
            </a:r>
            <a:endParaRPr lang="zh-CN" altLang="en-US" sz="1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a typeface="宋体" panose="02010600030101010101" pitchFamily="2" charset="-122"/>
              </a:rPr>
              <a:t>基本语</a:t>
            </a:r>
            <a:r>
              <a:rPr lang="zh-CN" altLang="en-US" sz="1800" dirty="0" smtClean="0">
                <a:ea typeface="宋体" panose="02010600030101010101" pitchFamily="2" charset="-122"/>
              </a:rPr>
              <a:t>法：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a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=“#”&gt;&lt;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img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url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” width=“” height=“” 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align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=“” border=“” alt=“”&gt;&lt;/a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创建电子邮件超链</a:t>
            </a:r>
            <a:r>
              <a:rPr lang="zh-CN" altLang="en-US" sz="1800" dirty="0" smtClean="0"/>
              <a:t>接</a:t>
            </a:r>
            <a:endParaRPr lang="en-US" altLang="zh-CN" sz="18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  </a:t>
            </a:r>
            <a:r>
              <a:rPr lang="zh-CN" altLang="zh-CN" sz="1800" dirty="0" smtClean="0"/>
              <a:t>一</a:t>
            </a:r>
            <a:r>
              <a:rPr lang="zh-CN" altLang="zh-CN" sz="1800" dirty="0"/>
              <a:t>般网站上都会设置“联系我们”这样的栏目或超链接，目的是方便用户及时与网站管理员进行沟通与联</a:t>
            </a:r>
            <a:r>
              <a:rPr lang="zh-CN" altLang="zh-CN" sz="1800" dirty="0" smtClean="0"/>
              <a:t>系</a:t>
            </a:r>
            <a:r>
              <a:rPr lang="en-US" altLang="zh-CN" sz="1800" dirty="0" smtClean="0"/>
              <a:t>--</a:t>
            </a:r>
            <a:r>
              <a:rPr lang="zh-CN" altLang="zh-CN" sz="1800" dirty="0" smtClean="0"/>
              <a:t>电</a:t>
            </a:r>
            <a:r>
              <a:rPr lang="zh-CN" altLang="zh-CN" sz="1800" dirty="0"/>
              <a:t>子邮件</a:t>
            </a:r>
            <a:r>
              <a:rPr lang="zh-CN" altLang="en-US" sz="1800" dirty="0"/>
              <a:t>超</a:t>
            </a:r>
            <a:r>
              <a:rPr lang="zh-CN" altLang="zh-CN" sz="1800" dirty="0"/>
              <a:t>链接。</a:t>
            </a:r>
            <a:endParaRPr lang="en-US" altLang="zh-CN" sz="1800" dirty="0" smtClean="0"/>
          </a:p>
          <a:p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</a:rPr>
              <a:t>基本语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法：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&lt;a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=“mailto:E-mail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地址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[ ?subject=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邮件主题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[&amp;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参数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=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参数值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]]”&gt;</a:t>
            </a:r>
            <a:r>
              <a:rPr lang="zh-CN" altLang="en-US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链接内容</a:t>
            </a:r>
            <a:r>
              <a:rPr lang="en-US" altLang="zh-CN" sz="180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&lt;/a&gt;   </a:t>
            </a:r>
            <a:endParaRPr lang="en-US" altLang="zh-CN" sz="18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sz="1400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创建</a:t>
            </a:r>
            <a:r>
              <a:rPr lang="zh-CN" altLang="zh-CN" dirty="0"/>
              <a:t>页面书签</a:t>
            </a:r>
            <a:r>
              <a:rPr lang="zh-CN" altLang="zh-CN" dirty="0" smtClean="0"/>
              <a:t>链接</a:t>
            </a:r>
            <a:endParaRPr lang="zh-CN" altLang="en-US" dirty="0"/>
          </a:p>
        </p:txBody>
      </p:sp>
      <p:sp>
        <p:nvSpPr>
          <p:cNvPr id="117765" name="Rectangle 5"/>
          <p:cNvSpPr>
            <a:spLocks noGrp="1" noChangeArrowheads="1"/>
          </p:cNvSpPr>
          <p:nvPr>
            <p:ph idx="1"/>
          </p:nvPr>
        </p:nvSpPr>
        <p:spPr>
          <a:xfrm>
            <a:off x="533400" y="1144270"/>
            <a:ext cx="7323455" cy="5072380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1780" b="0" dirty="0" smtClean="0"/>
              <a:t>       书签</a:t>
            </a:r>
            <a:r>
              <a:rPr lang="zh-CN" altLang="en-US" sz="1780" b="0" dirty="0"/>
              <a:t>是指到文章</a:t>
            </a:r>
            <a:r>
              <a:rPr lang="zh-CN" altLang="en-US" sz="1780" b="0" u="sng" dirty="0"/>
              <a:t>内部的链接</a:t>
            </a:r>
            <a:r>
              <a:rPr lang="zh-CN" altLang="en-US" sz="1780" b="0" dirty="0"/>
              <a:t>，可是实现</a:t>
            </a:r>
            <a:r>
              <a:rPr lang="zh-CN" altLang="en-US" sz="1780" b="0" u="sng" dirty="0"/>
              <a:t>段落间</a:t>
            </a:r>
            <a:r>
              <a:rPr lang="zh-CN" altLang="en-US" sz="1780" b="0" dirty="0"/>
              <a:t>的任意</a:t>
            </a:r>
            <a:r>
              <a:rPr lang="zh-CN" altLang="en-US" sz="1780" b="0" u="sng" dirty="0"/>
              <a:t>跳转</a:t>
            </a:r>
            <a:r>
              <a:rPr lang="zh-CN" altLang="en-US" sz="1780" b="0" dirty="0"/>
              <a:t>。实现这样的链接要先</a:t>
            </a:r>
            <a:r>
              <a:rPr lang="zh-CN" altLang="en-US" sz="1780" b="0" dirty="0" smtClean="0"/>
              <a:t>定义</a:t>
            </a:r>
            <a:r>
              <a:rPr lang="zh-CN" altLang="en-US" sz="1780" b="0" u="sng" dirty="0" smtClean="0"/>
              <a:t>书签名称和书签链接</a:t>
            </a:r>
            <a:r>
              <a:rPr lang="zh-CN" altLang="en-US" sz="1780" b="0" dirty="0"/>
              <a:t>。 </a:t>
            </a:r>
            <a:endParaRPr lang="zh-CN" altLang="en-US" sz="1780" b="0" dirty="0"/>
          </a:p>
          <a:p>
            <a:pPr marL="0" indent="0">
              <a:buNone/>
            </a:pPr>
            <a:endParaRPr lang="zh-CN" altLang="en-US" sz="1780" b="0" dirty="0"/>
          </a:p>
          <a:p>
            <a:pPr>
              <a:buNone/>
            </a:pPr>
            <a:r>
              <a:rPr lang="zh-CN" altLang="en-US" sz="1780" b="0" dirty="0" smtClean="0"/>
              <a:t>书签定义步骤：</a:t>
            </a:r>
            <a:endParaRPr lang="en-US" altLang="zh-CN" sz="1780" b="0" dirty="0" smtClean="0"/>
          </a:p>
          <a:p>
            <a:pPr>
              <a:buNone/>
            </a:pPr>
            <a:r>
              <a:rPr lang="en-US" altLang="zh-CN" sz="1780" b="0" dirty="0" smtClean="0"/>
              <a:t>    1.</a:t>
            </a:r>
            <a:r>
              <a:rPr lang="zh-CN" altLang="en-US" sz="1780" b="0" dirty="0" smtClean="0"/>
              <a:t>定义</a:t>
            </a:r>
            <a:r>
              <a:rPr lang="zh-CN" altLang="en-US" sz="1780" b="0" u="sng" dirty="0" smtClean="0"/>
              <a:t>书签名：</a:t>
            </a:r>
            <a:r>
              <a:rPr lang="zh-CN" altLang="en-US" sz="1780" b="0" dirty="0" smtClean="0"/>
              <a:t> 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&lt;</a:t>
            </a:r>
            <a:r>
              <a:rPr lang="en-US" altLang="zh-CN" sz="1780" b="0" dirty="0">
                <a:solidFill>
                  <a:srgbClr val="FF0000"/>
                </a:solidFill>
              </a:rPr>
              <a:t>a </a:t>
            </a:r>
            <a:r>
              <a:rPr lang="en-US" altLang="zh-CN" sz="1780" dirty="0">
                <a:solidFill>
                  <a:srgbClr val="FF0000"/>
                </a:solidFill>
              </a:rPr>
              <a:t>name</a:t>
            </a:r>
            <a:r>
              <a:rPr lang="en-US" altLang="zh-CN" sz="1780" dirty="0" smtClean="0">
                <a:solidFill>
                  <a:srgbClr val="FF0000"/>
                </a:solidFill>
              </a:rPr>
              <a:t>=“</a:t>
            </a:r>
            <a:r>
              <a:rPr lang="zh-CN" altLang="en-US" sz="1780" dirty="0" smtClean="0">
                <a:solidFill>
                  <a:srgbClr val="FF0000"/>
                </a:solidFill>
              </a:rPr>
              <a:t>书签名称</a:t>
            </a:r>
            <a:r>
              <a:rPr lang="en-US" altLang="zh-CN" sz="1780" dirty="0" smtClean="0">
                <a:solidFill>
                  <a:srgbClr val="FF0000"/>
                </a:solidFill>
              </a:rPr>
              <a:t>"&gt;</a:t>
            </a:r>
            <a:r>
              <a:rPr lang="zh-CN" altLang="en-US" sz="1780" dirty="0">
                <a:solidFill>
                  <a:srgbClr val="FF0000"/>
                </a:solidFill>
              </a:rPr>
              <a:t>书签</a:t>
            </a:r>
            <a:r>
              <a:rPr lang="zh-CN" altLang="en-US" sz="1780" b="0" dirty="0">
                <a:solidFill>
                  <a:srgbClr val="FF0000"/>
                </a:solidFill>
              </a:rPr>
              <a:t>标题</a:t>
            </a:r>
            <a:r>
              <a:rPr lang="en-US" altLang="zh-CN" sz="1780" b="0" dirty="0">
                <a:solidFill>
                  <a:srgbClr val="FF0000"/>
                </a:solidFill>
              </a:rPr>
              <a:t>&lt;/a&gt; </a:t>
            </a:r>
            <a:endParaRPr lang="en-US" altLang="zh-CN" sz="1780" b="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780" b="0" dirty="0">
                <a:solidFill>
                  <a:srgbClr val="FF0000"/>
                </a:solidFill>
              </a:rPr>
              <a:t>			 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&lt;</a:t>
            </a:r>
            <a:r>
              <a:rPr lang="en-US" altLang="zh-CN" sz="1775">
                <a:solidFill>
                  <a:srgbClr val="FF0000"/>
                </a:solidFill>
                <a:sym typeface="+mn-ea"/>
              </a:rPr>
              <a:t>a id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=“</a:t>
            </a:r>
            <a:r>
              <a:rPr sz="1775" smtClean="0">
                <a:solidFill>
                  <a:srgbClr val="FF0000"/>
                </a:solidFill>
                <a:sym typeface="+mn-ea"/>
              </a:rPr>
              <a:t>书签名称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"&gt;</a:t>
            </a:r>
            <a:r>
              <a:rPr sz="1775">
                <a:solidFill>
                  <a:srgbClr val="FF0000"/>
                </a:solidFill>
                <a:sym typeface="+mn-ea"/>
              </a:rPr>
              <a:t>书签标题</a:t>
            </a:r>
            <a:r>
              <a:rPr lang="en-US" altLang="zh-CN" sz="1775">
                <a:solidFill>
                  <a:srgbClr val="FF0000"/>
                </a:solidFill>
                <a:sym typeface="+mn-ea"/>
              </a:rPr>
              <a:t>&lt;/a&gt;  </a:t>
            </a:r>
            <a:endParaRPr lang="en-US" altLang="zh-CN" sz="1775">
              <a:solidFill>
                <a:srgbClr val="FF0000"/>
              </a:solidFill>
              <a:sym typeface="+mn-ea"/>
            </a:endParaRPr>
          </a:p>
          <a:p>
            <a:pPr>
              <a:buNone/>
            </a:pPr>
            <a:r>
              <a:rPr lang="en-US" altLang="zh-CN" sz="1780" dirty="0">
                <a:solidFill>
                  <a:schemeClr val="tx1"/>
                </a:solidFill>
              </a:rPr>
              <a:t>                    </a:t>
            </a:r>
            <a:r>
              <a:rPr sz="1780" dirty="0">
                <a:solidFill>
                  <a:schemeClr val="tx1"/>
                </a:solidFill>
              </a:rPr>
              <a:t>其他标签如</a:t>
            </a:r>
            <a:r>
              <a:rPr lang="en-US" altLang="zh-CN" sz="1780" dirty="0">
                <a:solidFill>
                  <a:srgbClr val="FF0000"/>
                </a:solidFill>
              </a:rPr>
              <a:t>&lt;h2 id=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“</a:t>
            </a:r>
            <a:r>
              <a:rPr sz="1775" smtClean="0">
                <a:solidFill>
                  <a:srgbClr val="FF0000"/>
                </a:solidFill>
                <a:sym typeface="+mn-ea"/>
              </a:rPr>
              <a:t>书签名称</a:t>
            </a:r>
            <a:r>
              <a:rPr lang="en-US" altLang="zh-CN" sz="1775" smtClean="0">
                <a:solidFill>
                  <a:srgbClr val="FF0000"/>
                </a:solidFill>
                <a:sym typeface="+mn-ea"/>
              </a:rPr>
              <a:t>"&gt;</a:t>
            </a:r>
            <a:r>
              <a:rPr sz="1775">
                <a:solidFill>
                  <a:srgbClr val="FF0000"/>
                </a:solidFill>
                <a:sym typeface="+mn-ea"/>
              </a:rPr>
              <a:t>书签标题</a:t>
            </a:r>
            <a:r>
              <a:rPr lang="en-US" altLang="zh-CN" sz="1775">
                <a:solidFill>
                  <a:srgbClr val="FF0000"/>
                </a:solidFill>
                <a:sym typeface="+mn-ea"/>
              </a:rPr>
              <a:t>&lt;/a&gt;  </a:t>
            </a:r>
            <a:endParaRPr lang="en-US" altLang="zh-CN" sz="178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780" b="0" dirty="0">
                <a:solidFill>
                  <a:srgbClr val="FF0000"/>
                </a:solidFill>
              </a:rPr>
              <a:t> 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   </a:t>
            </a:r>
            <a:r>
              <a:rPr lang="en-US" altLang="zh-CN" sz="1780" b="0" dirty="0" smtClean="0"/>
              <a:t>2.</a:t>
            </a:r>
            <a:r>
              <a:rPr lang="zh-CN" altLang="en-US" sz="1780" b="0" dirty="0" smtClean="0"/>
              <a:t>定义</a:t>
            </a:r>
            <a:r>
              <a:rPr lang="zh-CN" altLang="en-US" sz="1780" b="0" u="sng" dirty="0"/>
              <a:t>书签</a:t>
            </a:r>
            <a:r>
              <a:rPr lang="zh-CN" altLang="en-US" sz="1780" b="0" u="sng" dirty="0" smtClean="0"/>
              <a:t>链接</a:t>
            </a:r>
            <a:r>
              <a:rPr lang="zh-CN" altLang="en-US" sz="1780" b="0" dirty="0" smtClean="0"/>
              <a:t>：</a:t>
            </a:r>
            <a:endParaRPr lang="zh-CN" altLang="en-US" sz="1780" b="0" dirty="0"/>
          </a:p>
          <a:p>
            <a:pPr lvl="1">
              <a:buNone/>
            </a:pPr>
            <a:r>
              <a:rPr lang="en-US" altLang="zh-CN" sz="1780" b="0" dirty="0">
                <a:solidFill>
                  <a:srgbClr val="FF0000"/>
                </a:solidFill>
              </a:rPr>
              <a:t>&lt;a </a:t>
            </a:r>
            <a:r>
              <a:rPr lang="en-US" altLang="zh-CN" sz="1780" b="0" dirty="0" err="1">
                <a:solidFill>
                  <a:srgbClr val="FF0000"/>
                </a:solidFill>
              </a:rPr>
              <a:t>href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="#</a:t>
            </a:r>
            <a:r>
              <a:rPr lang="zh-CN" altLang="en-US" sz="1780" b="0" dirty="0" smtClean="0">
                <a:solidFill>
                  <a:srgbClr val="FF0000"/>
                </a:solidFill>
              </a:rPr>
              <a:t>书签名称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"&gt;</a:t>
            </a:r>
            <a:r>
              <a:rPr lang="zh-CN" altLang="en-US" sz="1780" b="0" dirty="0">
                <a:solidFill>
                  <a:srgbClr val="FF0000"/>
                </a:solidFill>
              </a:rPr>
              <a:t>书签标题</a:t>
            </a:r>
            <a:r>
              <a:rPr lang="en-US" altLang="zh-CN" sz="1780" b="0" dirty="0">
                <a:solidFill>
                  <a:srgbClr val="FF0000"/>
                </a:solidFill>
              </a:rPr>
              <a:t>&lt;/a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&gt;  </a:t>
            </a:r>
            <a:r>
              <a:rPr lang="en-US" altLang="zh-CN" sz="1780" b="0" dirty="0">
                <a:solidFill>
                  <a:srgbClr val="FF0000"/>
                </a:solidFill>
              </a:rPr>
              <a:t>&lt;!-- </a:t>
            </a:r>
            <a:r>
              <a:rPr lang="zh-CN" altLang="en-US" sz="1780" b="0" dirty="0">
                <a:solidFill>
                  <a:srgbClr val="FF0000"/>
                </a:solidFill>
              </a:rPr>
              <a:t>同一页面内   </a:t>
            </a:r>
            <a:r>
              <a:rPr lang="en-US" altLang="zh-CN" sz="1780" b="0" dirty="0">
                <a:solidFill>
                  <a:srgbClr val="FF0000"/>
                </a:solidFill>
              </a:rPr>
              <a:t>--&gt; </a:t>
            </a:r>
            <a:endParaRPr lang="en-US" altLang="zh-CN" sz="1780" b="0" dirty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en-US" altLang="zh-CN" sz="1780" b="0" dirty="0">
                <a:solidFill>
                  <a:srgbClr val="FF0000"/>
                </a:solidFill>
              </a:rPr>
              <a:t>&lt;a </a:t>
            </a:r>
            <a:r>
              <a:rPr lang="en-US" altLang="zh-CN" sz="1780" b="0" dirty="0" err="1">
                <a:solidFill>
                  <a:srgbClr val="FF0000"/>
                </a:solidFill>
              </a:rPr>
              <a:t>href</a:t>
            </a:r>
            <a:r>
              <a:rPr lang="en-US" altLang="zh-CN" sz="1780" b="0" dirty="0">
                <a:solidFill>
                  <a:srgbClr val="FF0000"/>
                </a:solidFill>
              </a:rPr>
              <a:t>="URL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#</a:t>
            </a:r>
            <a:r>
              <a:rPr lang="zh-CN" altLang="en-US" sz="1780" b="0" dirty="0" smtClean="0">
                <a:solidFill>
                  <a:srgbClr val="FF0000"/>
                </a:solidFill>
              </a:rPr>
              <a:t>书签名称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"&gt;</a:t>
            </a:r>
            <a:r>
              <a:rPr lang="zh-CN" altLang="en-US" sz="1780" b="0" dirty="0">
                <a:solidFill>
                  <a:srgbClr val="FF0000"/>
                </a:solidFill>
              </a:rPr>
              <a:t>书签标题</a:t>
            </a:r>
            <a:r>
              <a:rPr lang="en-US" altLang="zh-CN" sz="1780" b="0" dirty="0">
                <a:solidFill>
                  <a:srgbClr val="FF0000"/>
                </a:solidFill>
              </a:rPr>
              <a:t>&lt;/a</a:t>
            </a:r>
            <a:r>
              <a:rPr lang="en-US" altLang="zh-CN" sz="1780" b="0" dirty="0" smtClean="0">
                <a:solidFill>
                  <a:srgbClr val="FF0000"/>
                </a:solidFill>
              </a:rPr>
              <a:t>&gt;&lt;!--  </a:t>
            </a:r>
            <a:r>
              <a:rPr lang="zh-CN" altLang="en-US" sz="1780" b="0" dirty="0">
                <a:solidFill>
                  <a:srgbClr val="FF0000"/>
                </a:solidFill>
              </a:rPr>
              <a:t>不同页面间  </a:t>
            </a:r>
            <a:r>
              <a:rPr lang="en-US" altLang="zh-CN" sz="1780" b="0" dirty="0">
                <a:solidFill>
                  <a:srgbClr val="FF0000"/>
                </a:solidFill>
              </a:rPr>
              <a:t>--&gt; </a:t>
            </a:r>
            <a:endParaRPr lang="en-US" altLang="zh-CN" sz="1780" b="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sz="1780" b="0" dirty="0" smtClean="0"/>
              <a:t>  </a:t>
            </a:r>
            <a:r>
              <a:rPr lang="en-US" altLang="zh-CN" sz="1780" b="0" dirty="0" smtClean="0"/>
              <a:t>URL：</a:t>
            </a:r>
            <a:r>
              <a:rPr lang="zh-CN" altLang="en-US" sz="1780" b="0" dirty="0" smtClean="0"/>
              <a:t>是</a:t>
            </a:r>
            <a:r>
              <a:rPr lang="zh-CN" altLang="en-US" sz="1780" b="0" dirty="0"/>
              <a:t>放置标记的</a:t>
            </a:r>
            <a:r>
              <a:rPr lang="en-US" altLang="zh-CN" sz="1780" b="0" dirty="0"/>
              <a:t>HTML</a:t>
            </a:r>
            <a:r>
              <a:rPr lang="zh-CN" altLang="en-US" sz="1780" b="0" dirty="0"/>
              <a:t>文件的</a:t>
            </a:r>
            <a:r>
              <a:rPr lang="en-US" altLang="zh-CN" sz="1780" b="0" dirty="0"/>
              <a:t>URL</a:t>
            </a:r>
            <a:r>
              <a:rPr lang="zh-CN" altLang="en-US" sz="1780" b="0" dirty="0"/>
              <a:t>，</a:t>
            </a:r>
            <a:r>
              <a:rPr lang="en-US" altLang="zh-CN" sz="1780" b="0" dirty="0" smtClean="0"/>
              <a:t>name：</a:t>
            </a:r>
            <a:r>
              <a:rPr lang="zh-CN" altLang="en-US" sz="1780" b="0" dirty="0" smtClean="0"/>
              <a:t>标记名。</a:t>
            </a:r>
            <a:endParaRPr lang="en-US" altLang="zh-CN" sz="1780" b="0" dirty="0" smtClean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b="0" dirty="0" smtClean="0"/>
              <a:t>      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创</a:t>
            </a:r>
            <a:r>
              <a:rPr lang="zh-CN" altLang="zh-CN" dirty="0" smtClean="0"/>
              <a:t>建书</a:t>
            </a:r>
            <a:r>
              <a:rPr lang="zh-CN" altLang="zh-CN" dirty="0"/>
              <a:t>签链</a:t>
            </a:r>
            <a:r>
              <a:rPr lang="zh-CN" altLang="zh-CN" dirty="0" smtClean="0"/>
              <a:t>接</a:t>
            </a:r>
            <a:r>
              <a:rPr lang="zh-CN" altLang="zh-CN" dirty="0"/>
              <a:t>页面案例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8096"/>
          <a:stretch>
            <a:fillRect/>
          </a:stretch>
        </p:blipFill>
        <p:spPr>
          <a:xfrm>
            <a:off x="5076825" y="2809875"/>
            <a:ext cx="3623945" cy="3724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7050" y="2674620"/>
            <a:ext cx="415607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&lt;li&gt;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&lt;a href="#1"&gt;历史沿革&lt;/a&gt;</a:t>
            </a:r>
            <a:endParaRPr lang="zh-CN" altLang="en-US"/>
          </a:p>
          <a:p>
            <a:r>
              <a:rPr lang="zh-CN" altLang="en-US"/>
              <a:t>&lt;/li&gt;</a:t>
            </a:r>
            <a:endParaRPr lang="zh-CN" altLang="en-US"/>
          </a:p>
          <a:p>
            <a:r>
              <a:rPr lang="zh-CN" altLang="en-US"/>
              <a:t>&lt;li&gt;</a:t>
            </a:r>
            <a:endParaRPr lang="zh-CN" altLang="en-US"/>
          </a:p>
          <a:p>
            <a:r>
              <a:rPr lang="zh-CN" altLang="en-US"/>
              <a:t>  &lt;a href="#2"&gt;办学条件&lt;/a&gt;</a:t>
            </a:r>
            <a:endParaRPr lang="zh-CN" altLang="en-US"/>
          </a:p>
          <a:p>
            <a:r>
              <a:rPr lang="zh-CN" altLang="en-US"/>
              <a:t>&lt;/li&gt;</a:t>
            </a:r>
            <a:endParaRPr lang="zh-CN" altLang="en-US"/>
          </a:p>
          <a:p>
            <a:r>
              <a:rPr lang="zh-CN" altLang="en-US"/>
              <a:t>&lt;li&gt;</a:t>
            </a:r>
            <a:endParaRPr lang="zh-CN" altLang="en-US"/>
          </a:p>
          <a:p>
            <a:r>
              <a:rPr lang="zh-CN" altLang="en-US"/>
              <a:t>  &lt;a href="#2_1"&gt;院系设置&lt;/a&gt;</a:t>
            </a:r>
            <a:endParaRPr lang="zh-CN" altLang="en-US"/>
          </a:p>
          <a:p>
            <a:r>
              <a:rPr lang="zh-CN" altLang="en-US"/>
              <a:t>&lt;/li&gt;</a:t>
            </a:r>
            <a:endParaRPr lang="zh-CN" altLang="en-US"/>
          </a:p>
          <a:p>
            <a:r>
              <a:rPr lang="en-US" altLang="zh-CN"/>
              <a:t>…………</a:t>
            </a:r>
            <a:endParaRPr lang="en-US" altLang="zh-CN"/>
          </a:p>
          <a:p>
            <a:r>
              <a:rPr lang="en-US" altLang="zh-CN"/>
              <a:t>&lt;a name="2"&gt;&lt;/a&gt;</a:t>
            </a:r>
            <a:endParaRPr lang="en-US" altLang="zh-CN"/>
          </a:p>
          <a:p>
            <a:r>
              <a:rPr lang="en-US" altLang="zh-CN"/>
              <a:t>&lt;a name="sub22064_2"&gt;&lt;/a&gt;</a:t>
            </a:r>
            <a:endParaRPr lang="en-US" altLang="zh-CN"/>
          </a:p>
          <a:p>
            <a:r>
              <a:rPr lang="en-US" altLang="zh-CN"/>
              <a:t>&lt;a name="办学条件"&lt;/a&gt;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1052830"/>
            <a:ext cx="6927850" cy="1454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浮动框架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67460"/>
            <a:ext cx="7439025" cy="2801620"/>
          </a:xfrm>
        </p:spPr>
        <p:txBody>
          <a:bodyPr>
            <a:normAutofit fontScale="9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cs typeface="Verdana" panose="020B0604030504040204" pitchFamily="34" charset="0"/>
              </a:rPr>
              <a:t> </a:t>
            </a:r>
            <a:r>
              <a:rPr lang="zh-CN" altLang="en-US" sz="1800" dirty="0" smtClean="0">
                <a:cs typeface="Verdana" panose="020B0604030504040204" pitchFamily="34" charset="0"/>
              </a:rPr>
              <a:t>      浏</a:t>
            </a:r>
            <a:r>
              <a:rPr lang="zh-CN" altLang="en-US" sz="1800" dirty="0">
                <a:cs typeface="Verdana" panose="020B0604030504040204" pitchFamily="34" charset="0"/>
              </a:rPr>
              <a:t>览器窗口含有孤立的子窗口称为浮动框架。在浏览器窗口中使用</a:t>
            </a:r>
            <a:r>
              <a:rPr lang="en-US" altLang="zh-CN" sz="1800" dirty="0">
                <a:cs typeface="Verdana" panose="020B0604030504040204" pitchFamily="34" charset="0"/>
              </a:rPr>
              <a:t>&lt;</a:t>
            </a:r>
            <a:r>
              <a:rPr lang="en-US" altLang="zh-CN" sz="1800" dirty="0" err="1">
                <a:cs typeface="Verdana" panose="020B0604030504040204" pitchFamily="34" charset="0"/>
              </a:rPr>
              <a:t>iframe</a:t>
            </a:r>
            <a:r>
              <a:rPr lang="en-US" altLang="zh-CN" sz="1800" dirty="0">
                <a:cs typeface="Verdana" panose="020B0604030504040204" pitchFamily="34" charset="0"/>
              </a:rPr>
              <a:t>&gt;&lt;/</a:t>
            </a:r>
            <a:r>
              <a:rPr lang="en-US" altLang="zh-CN" sz="1800" dirty="0" err="1">
                <a:cs typeface="Verdana" panose="020B0604030504040204" pitchFamily="34" charset="0"/>
              </a:rPr>
              <a:t>iframe</a:t>
            </a:r>
            <a:r>
              <a:rPr lang="en-US" altLang="zh-CN" sz="1800" dirty="0">
                <a:cs typeface="Verdana" panose="020B0604030504040204" pitchFamily="34" charset="0"/>
              </a:rPr>
              <a:t>&gt;</a:t>
            </a:r>
            <a:r>
              <a:rPr lang="zh-CN" altLang="en-US" sz="1800" dirty="0">
                <a:cs typeface="Verdana" panose="020B0604030504040204" pitchFamily="34" charset="0"/>
              </a:rPr>
              <a:t>标记，可以嵌入浮动框架。</a:t>
            </a:r>
            <a:endParaRPr lang="zh-CN" altLang="en-US" dirty="0"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cs typeface="Verdana" panose="020B0604030504040204" pitchFamily="34" charset="0"/>
              </a:rPr>
              <a:t> </a:t>
            </a:r>
            <a:r>
              <a:rPr lang="zh-CN" altLang="en-US" dirty="0" smtClean="0">
                <a:cs typeface="Verdana" panose="020B0604030504040204" pitchFamily="34" charset="0"/>
              </a:rPr>
              <a:t>  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iframe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name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u="sng" dirty="0">
                <a:solidFill>
                  <a:srgbClr val="FF0000"/>
                </a:solidFill>
              </a:rPr>
              <a:t>name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</a:t>
            </a:r>
            <a:r>
              <a:rPr lang="en-US" altLang="zh-CN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altLang="zh-CN" sz="18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url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 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width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=“" height=" </a:t>
            </a:r>
            <a:r>
              <a:rPr lang="en-US" altLang="zh-CN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&lt;/</a:t>
            </a:r>
            <a:r>
              <a:rPr lang="en-US" altLang="zh-CN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iframe</a:t>
            </a:r>
            <a:r>
              <a:rPr lang="en-US" altLang="zh-CN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en-US" altLang="zh-CN" sz="18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&lt;</a:t>
            </a:r>
            <a:r>
              <a:rPr lang="en-US" altLang="zh-CN" sz="1800" dirty="0">
                <a:solidFill>
                  <a:srgbClr val="FF0000"/>
                </a:solidFill>
              </a:rPr>
              <a:t>a href="target.html" </a:t>
            </a:r>
            <a:r>
              <a:rPr lang="en-US" altLang="zh-CN" sz="1800" dirty="0" smtClean="0">
                <a:solidFill>
                  <a:srgbClr val="FF0000"/>
                </a:solidFill>
              </a:rPr>
              <a:t>target=</a:t>
            </a:r>
            <a:r>
              <a:rPr lang="en-US" altLang="zh-CN" sz="1800" dirty="0">
                <a:solidFill>
                  <a:srgbClr val="FF0000"/>
                </a:solidFill>
              </a:rPr>
              <a:t> " </a:t>
            </a:r>
            <a:r>
              <a:rPr lang="en-US" altLang="zh-CN" sz="1800" u="sng" dirty="0" smtClean="0">
                <a:solidFill>
                  <a:srgbClr val="FF0000"/>
                </a:solidFill>
              </a:rPr>
              <a:t>name</a:t>
            </a:r>
            <a:r>
              <a:rPr lang="en-US" altLang="zh-CN" sz="1800" dirty="0" smtClean="0">
                <a:solidFill>
                  <a:srgbClr val="FF0000"/>
                </a:solidFill>
              </a:rPr>
              <a:t>" </a:t>
            </a:r>
            <a:r>
              <a:rPr lang="en-US" altLang="zh-CN" sz="1800" dirty="0">
                <a:solidFill>
                  <a:srgbClr val="FF0000"/>
                </a:solidFill>
              </a:rPr>
              <a:t>&gt;</a:t>
            </a:r>
            <a:r>
              <a:rPr lang="zh-CN" altLang="en-US" sz="1800" dirty="0">
                <a:solidFill>
                  <a:srgbClr val="FF0000"/>
                </a:solidFill>
              </a:rPr>
              <a:t>链接标题</a:t>
            </a:r>
            <a:r>
              <a:rPr lang="en-US" altLang="zh-CN" sz="1800" dirty="0">
                <a:solidFill>
                  <a:srgbClr val="FF0000"/>
                </a:solidFill>
              </a:rPr>
              <a:t>&lt;/a&gt;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dirty="0">
              <a:solidFill>
                <a:srgbClr val="FF0000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>
                <a:sym typeface="+mn-ea"/>
              </a:rPr>
              <a:t>iframe</a:t>
            </a:r>
            <a:r>
              <a:rPr sz="1800">
                <a:sym typeface="+mn-ea"/>
              </a:rPr>
              <a:t>虽然看起来使用方便（浏览器中嵌浏览器），但其能耗高，缺点明显，少用慎用（可用</a:t>
            </a:r>
            <a:r>
              <a:rPr lang="en-US" altLang="zh-CN" sz="1800">
                <a:sym typeface="+mn-ea"/>
              </a:rPr>
              <a:t>Ajax</a:t>
            </a:r>
            <a:r>
              <a:rPr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ShadowDom</a:t>
            </a:r>
            <a:r>
              <a:rPr sz="1800">
                <a:sym typeface="+mn-ea"/>
              </a:rPr>
              <a:t>等替代）</a:t>
            </a:r>
            <a:endParaRPr sz="1800" dirty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dirty="0">
              <a:solidFill>
                <a:srgbClr val="FF0000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02285" y="4069169"/>
          <a:ext cx="8153400" cy="21945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75385"/>
                <a:gridCol w="2558415"/>
                <a:gridCol w="1848485"/>
                <a:gridCol w="2571115"/>
              </a:tblGrid>
              <a:tr h="403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1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src</a:t>
                      </a:r>
                      <a:endParaRPr lang="zh-CN" sz="18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设置源文件属性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scrolling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设置框架滚动条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1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设置框架名称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frameborder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设置框架边框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1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endParaRPr lang="zh-CN" sz="18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设置浮动框架窗口宽度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marginwidth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设置框架左右边距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1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height</a:t>
                      </a:r>
                      <a:endParaRPr lang="zh-CN" sz="18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设置浮动框架窗口高度</a:t>
                      </a:r>
                      <a:endParaRPr lang="zh-CN" sz="18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marginheight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设置框架上下边距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587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align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8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设置框架对齐方式</a:t>
                      </a: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zh-CN" sz="18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93700" y="1143000"/>
            <a:ext cx="8395335" cy="499427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       </a:t>
            </a:r>
            <a:r>
              <a:rPr lang="zh-CN" altLang="en-US" sz="1600" dirty="0" smtClean="0"/>
              <a:t>网页</a:t>
            </a:r>
            <a:r>
              <a:rPr lang="zh-CN" altLang="en-US" sz="1600" dirty="0"/>
              <a:t>上</a:t>
            </a:r>
            <a:r>
              <a:rPr lang="zh-CN" altLang="en-US" sz="1600" dirty="0" smtClean="0"/>
              <a:t>插入图像的</a:t>
            </a:r>
            <a:r>
              <a:rPr lang="zh-CN" altLang="en-US" sz="1600" dirty="0"/>
              <a:t>方法就是使用</a:t>
            </a:r>
            <a:r>
              <a:rPr lang="en-US" altLang="zh-CN" sz="1600" dirty="0"/>
              <a:t>&lt;img</a:t>
            </a:r>
            <a:r>
              <a:rPr lang="en-US" altLang="zh-CN" sz="1600" dirty="0" smtClean="0"/>
              <a:t>&gt;</a:t>
            </a:r>
            <a:r>
              <a:rPr lang="zh-CN" altLang="en-US" sz="1600" dirty="0" smtClean="0"/>
              <a:t>标记。</a:t>
            </a:r>
            <a:r>
              <a:rPr lang="zh-CN" altLang="en-US" sz="1600" dirty="0"/>
              <a:t>它的众多属性可以</a:t>
            </a:r>
            <a:r>
              <a:rPr lang="zh-CN" altLang="en-US" sz="1600" dirty="0" smtClean="0"/>
              <a:t>控制图像的</a:t>
            </a:r>
            <a:r>
              <a:rPr lang="zh-CN" altLang="en-US" sz="1600" dirty="0"/>
              <a:t>路径、尺寸和替换文字等各种功能。</a:t>
            </a:r>
            <a:endParaRPr lang="zh-CN" altLang="en-US" sz="1600" dirty="0"/>
          </a:p>
          <a:p>
            <a:r>
              <a:rPr lang="zh-CN" altLang="en-US" sz="1600" dirty="0"/>
              <a:t>基本</a:t>
            </a:r>
            <a:r>
              <a:rPr lang="zh-CN" altLang="en-US" sz="1600" dirty="0" smtClean="0"/>
              <a:t>语法</a:t>
            </a:r>
            <a:endParaRPr lang="en-US" altLang="zh-CN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None/>
            </a:pPr>
            <a:r>
              <a:rPr kumimoji="0" lang="en-US" altLang="zh-CN" sz="1600" dirty="0" smtClean="0">
                <a:solidFill>
                  <a:srgbClr val="FF0000"/>
                </a:solidFill>
              </a:rPr>
              <a:t>       &lt;img src=</a:t>
            </a:r>
            <a:r>
              <a:rPr lang="en-US" altLang="zh-CN" sz="1600" dirty="0">
                <a:solidFill>
                  <a:srgbClr val="FF0000"/>
                </a:solidFill>
              </a:rPr>
              <a:t>“</a:t>
            </a:r>
            <a:r>
              <a:rPr kumimoji="0" lang="en-US" altLang="zh-CN" sz="1600" dirty="0" err="1" smtClean="0">
                <a:solidFill>
                  <a:srgbClr val="FF0000"/>
                </a:solidFill>
              </a:rPr>
              <a:t>url</a:t>
            </a:r>
            <a:r>
              <a:rPr lang="en-US" altLang="zh-CN" sz="1600" dirty="0">
                <a:solidFill>
                  <a:srgbClr val="FF0000"/>
                </a:solidFill>
              </a:rPr>
              <a:t>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width=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height=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</a:t>
            </a:r>
            <a:r>
              <a:rPr kumimoji="0" lang="en-US" altLang="zh-CN" sz="1600" dirty="0" err="1" smtClean="0">
                <a:solidFill>
                  <a:srgbClr val="FF0000"/>
                </a:solidFill>
              </a:rPr>
              <a:t>hspace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</a:t>
            </a:r>
            <a:r>
              <a:rPr kumimoji="0" lang="en-US" altLang="zh-CN" sz="1600" dirty="0" err="1" smtClean="0">
                <a:solidFill>
                  <a:srgbClr val="FF0000"/>
                </a:solidFill>
              </a:rPr>
              <a:t>vspace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align=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border=</a:t>
            </a:r>
            <a:r>
              <a:rPr lang="en-US" altLang="zh-CN" sz="1600" dirty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 alt=</a:t>
            </a:r>
            <a:r>
              <a:rPr lang="en-US" altLang="zh-CN" sz="1600" dirty="0" smtClean="0">
                <a:solidFill>
                  <a:srgbClr val="FF0000"/>
                </a:solidFill>
              </a:rPr>
              <a:t>“”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&gt;</a:t>
            </a:r>
            <a:endParaRPr kumimoji="0" lang="en-US" altLang="zh-CN" sz="1600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None/>
            </a:pPr>
            <a:endParaRPr kumimoji="0" lang="zh-CN" altLang="en-US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None/>
            </a:pPr>
            <a:r>
              <a:rPr kumimoji="0" lang="zh-CN" altLang="en-US" sz="1600" dirty="0" smtClean="0"/>
              <a:t>属性说明：</a:t>
            </a:r>
            <a:endParaRPr kumimoji="0" lang="en-US" altLang="zh-CN" sz="160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en-US" altLang="zh-CN" sz="1600" dirty="0"/>
              <a:t> </a:t>
            </a:r>
            <a:r>
              <a:rPr kumimoji="0" lang="en-US" altLang="zh-CN" sz="1600" dirty="0" smtClean="0"/>
              <a:t> </a:t>
            </a:r>
            <a:r>
              <a:rPr kumimoji="0" lang="en-US" altLang="zh-CN" sz="1600" dirty="0" smtClean="0">
                <a:solidFill>
                  <a:srgbClr val="FF0000"/>
                </a:solidFill>
              </a:rPr>
              <a:t>src(</a:t>
            </a:r>
            <a:r>
              <a:rPr lang="en-US" sz="1600" dirty="0" smtClean="0"/>
              <a:t>source):</a:t>
            </a:r>
            <a:r>
              <a:rPr lang="zh-CN" altLang="en-US" sz="1600" dirty="0" smtClean="0"/>
              <a:t>图像</a:t>
            </a:r>
            <a:r>
              <a:rPr lang="zh-CN" altLang="en-US" sz="1600" dirty="0"/>
              <a:t>的</a:t>
            </a:r>
            <a:r>
              <a:rPr lang="en-US" sz="1600" dirty="0"/>
              <a:t> </a:t>
            </a:r>
            <a:r>
              <a:rPr lang="en-US" sz="1600" dirty="0" smtClean="0"/>
              <a:t>URL</a:t>
            </a:r>
            <a:r>
              <a:rPr lang="zh-CN" altLang="en-US" sz="1600" dirty="0" smtClean="0"/>
              <a:t>路径。</a:t>
            </a:r>
            <a:endParaRPr lang="zh-CN" altLang="en-US" sz="160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lang="zh-CN" altLang="en-US" sz="1600" dirty="0" smtClean="0"/>
              <a:t>  </a:t>
            </a:r>
            <a:r>
              <a:rPr kumimoji="0" lang="en-US" altLang="zh-CN" sz="1600" b="0" dirty="0" smtClean="0"/>
              <a:t>alt </a:t>
            </a:r>
            <a:r>
              <a:rPr kumimoji="0" lang="zh-CN" altLang="en-US" sz="1600" b="0" dirty="0" smtClean="0"/>
              <a:t>：添加图片的替代文字。</a:t>
            </a:r>
            <a:endParaRPr kumimoji="0" lang="zh-CN" altLang="en-US" sz="1600" b="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zh-CN" altLang="en-US" sz="1600" b="0" dirty="0" smtClean="0"/>
              <a:t>  </a:t>
            </a:r>
            <a:r>
              <a:rPr kumimoji="0" lang="en-US" altLang="zh-CN" sz="1600" b="0" dirty="0" smtClean="0"/>
              <a:t>width/height</a:t>
            </a:r>
            <a:r>
              <a:rPr kumimoji="0" lang="zh-CN" altLang="en-US" sz="1600" b="0" dirty="0" smtClean="0"/>
              <a:t>：设置图片的宽度和高度</a:t>
            </a:r>
            <a:r>
              <a:rPr kumimoji="0" lang="en-US" altLang="zh-CN" sz="1600" b="0" dirty="0" smtClean="0"/>
              <a:t>(</a:t>
            </a:r>
            <a:r>
              <a:rPr kumimoji="0" lang="en-US" altLang="zh-CN" sz="1600" b="0" dirty="0" err="1" smtClean="0"/>
              <a:t>px</a:t>
            </a:r>
            <a:r>
              <a:rPr kumimoji="0" lang="en-US" altLang="zh-CN" sz="1600" b="0" dirty="0" smtClean="0"/>
              <a:t>,%)</a:t>
            </a:r>
            <a:r>
              <a:rPr kumimoji="0" lang="zh-CN" altLang="en-US" sz="1600" b="0" dirty="0" smtClean="0"/>
              <a:t>。</a:t>
            </a:r>
            <a:endParaRPr kumimoji="0" lang="zh-CN" altLang="en-US" sz="1600" b="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zh-CN" altLang="en-US" sz="1600" b="0" dirty="0" smtClean="0"/>
              <a:t>  </a:t>
            </a:r>
            <a:r>
              <a:rPr kumimoji="0" lang="en-US" altLang="zh-CN" sz="1600" b="0" dirty="0" smtClean="0"/>
              <a:t>border</a:t>
            </a:r>
            <a:r>
              <a:rPr kumimoji="0" lang="zh-CN" altLang="en-US" sz="1600" b="0" dirty="0" smtClean="0"/>
              <a:t>：设置图片边框</a:t>
            </a:r>
            <a:r>
              <a:rPr kumimoji="0" lang="en-US" altLang="zh-CN" sz="1600" b="0" dirty="0" smtClean="0"/>
              <a:t>(</a:t>
            </a:r>
            <a:r>
              <a:rPr kumimoji="0" lang="en-US" altLang="zh-CN" sz="1600" b="0" dirty="0" err="1" smtClean="0"/>
              <a:t>px</a:t>
            </a:r>
            <a:r>
              <a:rPr kumimoji="0" lang="en-US" altLang="zh-CN" sz="1600" b="0" dirty="0" smtClean="0"/>
              <a:t>);  </a:t>
            </a:r>
            <a:endParaRPr kumimoji="0" lang="en-US" altLang="zh-CN" sz="1600" b="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en-US" altLang="zh-CN" sz="1600" b="0" dirty="0" smtClean="0"/>
              <a:t>  align:</a:t>
            </a:r>
            <a:r>
              <a:rPr kumimoji="0" lang="zh-CN" altLang="en-US" sz="1600" b="0" dirty="0" smtClean="0"/>
              <a:t>设置图片对齐方式（水平</a:t>
            </a:r>
            <a:r>
              <a:rPr kumimoji="0" lang="en-US" altLang="zh-CN" sz="1600" b="0" dirty="0" smtClean="0"/>
              <a:t>/</a:t>
            </a:r>
            <a:r>
              <a:rPr kumimoji="0" lang="zh-CN" altLang="en-US" sz="1600" b="0" dirty="0" smtClean="0"/>
              <a:t>垂直两个方向）</a:t>
            </a:r>
            <a:r>
              <a:rPr kumimoji="0" lang="en-US" altLang="zh-CN" sz="1600" b="0" dirty="0" smtClean="0"/>
              <a:t>;  </a:t>
            </a:r>
            <a:endParaRPr kumimoji="0" lang="en-US" altLang="zh-CN" sz="1600" b="0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kumimoji="0" lang="en-US" altLang="zh-CN" sz="1600" b="0" dirty="0" smtClean="0"/>
              <a:t>  </a:t>
            </a:r>
            <a:r>
              <a:rPr kumimoji="0" lang="en-US" altLang="zh-CN" sz="1600" b="0" dirty="0" err="1" smtClean="0"/>
              <a:t>hspase/vspase</a:t>
            </a:r>
            <a:r>
              <a:rPr kumimoji="0" lang="en-US" altLang="zh-CN" sz="1600" b="0" dirty="0" smtClean="0"/>
              <a:t>:</a:t>
            </a:r>
            <a:r>
              <a:rPr kumimoji="0" lang="zh-CN" altLang="en-US" sz="1600" b="0" dirty="0" smtClean="0"/>
              <a:t>设置图片的间距设置</a:t>
            </a:r>
            <a:r>
              <a:rPr kumimoji="0" lang="en-US" altLang="zh-CN" sz="1600" b="0" dirty="0" smtClean="0"/>
              <a:t>(</a:t>
            </a:r>
            <a:r>
              <a:rPr kumimoji="0" lang="zh-CN" altLang="en-US" sz="1600" b="0" dirty="0" smtClean="0"/>
              <a:t>单位不加</a:t>
            </a:r>
            <a:r>
              <a:rPr kumimoji="0" lang="en-US" altLang="zh-CN" sz="1600" b="0" dirty="0" err="1" smtClean="0"/>
              <a:t>px</a:t>
            </a:r>
            <a:r>
              <a:rPr kumimoji="0" lang="en-US" altLang="zh-CN" sz="1600" b="0" dirty="0" smtClean="0"/>
              <a:t>)</a:t>
            </a:r>
            <a:endParaRPr kumimoji="0" lang="en-US" altLang="zh-CN" sz="16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插入图像</a:t>
            </a:r>
            <a:endParaRPr lang="zh-CN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27025" y="4738370"/>
            <a:ext cx="8489950" cy="9779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&lt;img src="/layer/ueditor/net/upload/image/20190422/5370296_image.png" title="image.png" alt="image.png"/&gt;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黑体" panose="02010609060101010101" charset="-122"/>
                <a:sym typeface="+mn-ea"/>
              </a:rPr>
              <a:t>alt</a:t>
            </a:r>
            <a:r>
              <a:rPr lang="zh-CN" altLang="en-US" sz="16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黑体" panose="02010609060101010101" charset="-122"/>
                <a:sym typeface="+mn-ea"/>
              </a:rPr>
              <a:t>：加载失败时，在</a:t>
            </a:r>
            <a:r>
              <a:rPr lang="zh-CN" altLang="en-US" sz="160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黑体" panose="02010609060101010101" charset="-122"/>
                <a:sym typeface="+mn-ea"/>
              </a:rPr>
              <a:t>图像的位置上出现替代文字</a:t>
            </a:r>
            <a:endParaRPr lang="zh-CN" altLang="en-US" sz="160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黑体" panose="02010609060101010101" charset="-122"/>
              <a:sym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4417060" y="2013427"/>
            <a:ext cx="309880" cy="245110"/>
          </a:xfrm>
          <a:prstGeom prst="rect">
            <a:avLst/>
          </a:prstGeom>
          <a:noFill/>
          <a:ln w="25400" cap="flat" cmpd="sng">
            <a:noFill/>
            <a:miter lim="800000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1224280"/>
            <a:ext cx="5040000" cy="340210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设置图像的宽度和高度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600" smtClean="0">
                <a:solidFill>
                  <a:srgbClr val="FF0000"/>
                </a:solidFill>
                <a:cs typeface="+mn-lt"/>
                <a:sym typeface="+mn-ea"/>
              </a:rPr>
              <a:t>语法：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&lt;img </a:t>
            </a:r>
            <a:r>
              <a:rPr lang="en-US" altLang="zh-CN" sz="1600" dirty="0" err="1" smtClean="0">
                <a:solidFill>
                  <a:srgbClr val="FF0000"/>
                </a:solidFill>
                <a:cs typeface="+mn-lt"/>
                <a:sym typeface="+mn-ea"/>
              </a:rPr>
              <a:t>src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""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 width=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""  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height=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""</a:t>
            </a:r>
            <a:r>
              <a:rPr lang="en-US" altLang="zh-CN" sz="1600" smtClean="0">
                <a:solidFill>
                  <a:srgbClr val="FF0000"/>
                </a:solidFill>
                <a:cs typeface="+mn-lt"/>
                <a:sym typeface="+mn-ea"/>
              </a:rPr>
              <a:t>&gt;</a:t>
            </a:r>
            <a:endParaRPr lang="en-US" altLang="zh-CN" sz="1600" dirty="0" smtClean="0">
              <a:solidFill>
                <a:srgbClr val="FF0000"/>
              </a:solidFill>
              <a:cs typeface="+mn-lt"/>
            </a:endParaRPr>
          </a:p>
          <a:p>
            <a:pPr marL="342900" lvl="0" indent="-342900"/>
            <a:r>
              <a:rPr lang="en-US" altLang="zh-CN" sz="1600" smtClean="0">
                <a:cs typeface="+mn-lt"/>
                <a:sym typeface="+mn-ea"/>
              </a:rPr>
              <a:t>    </a:t>
            </a:r>
            <a:r>
              <a:rPr altLang="zh-CN" sz="1600" smtClean="0">
                <a:cs typeface="+mn-lt"/>
                <a:sym typeface="+mn-ea"/>
              </a:rPr>
              <a:t>图</a:t>
            </a:r>
            <a:r>
              <a:rPr altLang="zh-CN" sz="1600">
                <a:cs typeface="+mn-lt"/>
                <a:sym typeface="+mn-ea"/>
              </a:rPr>
              <a:t>像高度和宽度的单位可以是像素，也可以是百分比</a:t>
            </a:r>
            <a:r>
              <a:rPr altLang="zh-CN" sz="1600" smtClean="0">
                <a:cs typeface="+mn-lt"/>
                <a:sym typeface="+mn-ea"/>
              </a:rPr>
              <a:t>。</a:t>
            </a:r>
            <a:endParaRPr lang="zh-CN" altLang="zh-CN" sz="1600" b="0" dirty="0" smtClean="0">
              <a:ea typeface="微软雅黑" panose="020B0503020204020204" charset="-122"/>
              <a:cs typeface="+mn-lt"/>
            </a:endParaRPr>
          </a:p>
          <a:p>
            <a:pPr marL="342900" lvl="0" indent="-342900"/>
            <a:r>
              <a:rPr altLang="zh-CN" sz="1600" smtClean="0">
                <a:cs typeface="+mn-lt"/>
                <a:sym typeface="+mn-ea"/>
              </a:rPr>
              <a:t>    在</a:t>
            </a:r>
            <a:r>
              <a:rPr altLang="zh-CN" sz="1600">
                <a:cs typeface="+mn-lt"/>
                <a:sym typeface="+mn-ea"/>
              </a:rPr>
              <a:t>设置图像的宽度和高度属性时，可以只设置宽度和高度中的其中之一，另一个属性将按原图像宽高等比例显示；</a:t>
            </a:r>
            <a:endParaRPr lang="zh-CN" altLang="zh-CN" sz="1600" b="0" dirty="0">
              <a:ea typeface="微软雅黑" panose="020B0503020204020204" charset="-122"/>
              <a:cs typeface="+mn-lt"/>
            </a:endParaRPr>
          </a:p>
          <a:p>
            <a:pPr marL="342900" lvl="0" indent="-342900"/>
            <a:r>
              <a:rPr altLang="zh-CN" sz="1600">
                <a:cs typeface="+mn-lt"/>
                <a:sym typeface="+mn-ea"/>
              </a:rPr>
              <a:t>    同时设置两个属性时图像会发生</a:t>
            </a:r>
            <a:r>
              <a:rPr altLang="zh-CN" sz="1600" smtClean="0">
                <a:cs typeface="+mn-lt"/>
                <a:sym typeface="+mn-ea"/>
              </a:rPr>
              <a:t>变形。</a:t>
            </a:r>
            <a:endParaRPr lang="en-US" altLang="zh-CN" sz="1600" b="0" dirty="0" smtClean="0">
              <a:ea typeface="微软雅黑" panose="020B0503020204020204" charset="-122"/>
              <a:cs typeface="+mn-lt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1600" kern="0" dirty="0" smtClean="0">
              <a:cs typeface="+mn-lt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sz="1600" kern="0" smtClean="0">
                <a:cs typeface="+mn-lt"/>
                <a:sym typeface="+mn-ea"/>
              </a:rPr>
              <a:t>设置图像的边框</a:t>
            </a:r>
            <a:endParaRPr lang="en-US" altLang="zh-CN" sz="1600" kern="0" dirty="0" smtClean="0">
              <a:cs typeface="+mn-lt"/>
            </a:endParaRPr>
          </a:p>
          <a:p>
            <a:pPr lvl="0"/>
            <a:r>
              <a:rPr sz="1600" smtClean="0">
                <a:solidFill>
                  <a:srgbClr val="FF0000"/>
                </a:solidFill>
                <a:cs typeface="+mn-lt"/>
                <a:sym typeface="+mn-ea"/>
              </a:rPr>
              <a:t>语法：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&lt;</a:t>
            </a:r>
            <a:r>
              <a:rPr lang="en-US" altLang="zh-CN" sz="1600" dirty="0" err="1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img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src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""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 border=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value</a:t>
            </a:r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  <a:cs typeface="+mn-lt"/>
                <a:sym typeface="+mn-ea"/>
              </a:rPr>
              <a:t>"</a:t>
            </a:r>
            <a:r>
              <a:rPr lang="en-US" altLang="zh-CN" sz="1600" smtClean="0">
                <a:solidFill>
                  <a:srgbClr val="FF0000"/>
                </a:solidFill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600" dirty="0" smtClean="0">
              <a:solidFill>
                <a:srgbClr val="FF0000"/>
              </a:solidFill>
              <a:ea typeface="Verdana" panose="020B0604030504040204" pitchFamily="34" charset="0"/>
              <a:cs typeface="+mn-lt"/>
            </a:endParaRPr>
          </a:p>
          <a:p>
            <a:r>
              <a:rPr lang="en-US" altLang="zh-CN" sz="1600" smtClean="0">
                <a:cs typeface="+mn-lt"/>
                <a:sym typeface="+mn-ea"/>
              </a:rPr>
              <a:t>    value</a:t>
            </a:r>
            <a:r>
              <a:rPr altLang="zh-CN" sz="1600" smtClean="0">
                <a:cs typeface="+mn-lt"/>
                <a:sym typeface="+mn-ea"/>
              </a:rPr>
              <a:t>为边框线的宽度，用数字表示，单位为像素。</a:t>
            </a:r>
            <a:endParaRPr altLang="zh-CN" sz="1600" smtClean="0">
              <a:cs typeface="+mn-lt"/>
              <a:sym typeface="+mn-ea"/>
            </a:endParaRPr>
          </a:p>
          <a:p>
            <a:endParaRPr lang="en-US" altLang="zh-CN" sz="1600" dirty="0" smtClean="0">
              <a:cs typeface="+mn-lt"/>
              <a:sym typeface="+mn-ea"/>
            </a:endParaRPr>
          </a:p>
          <a:p>
            <a:r>
              <a:rPr altLang="zh-CN" sz="1600" smtClean="0">
                <a:cs typeface="+mn-lt"/>
                <a:sym typeface="+mn-ea"/>
              </a:rPr>
              <a:t>样式设置多让位于</a:t>
            </a:r>
            <a:r>
              <a:rPr lang="en-US" altLang="zh-CN" sz="1600" smtClean="0">
                <a:cs typeface="+mn-lt"/>
                <a:sym typeface="+mn-ea"/>
              </a:rPr>
              <a:t>CSS</a:t>
            </a:r>
            <a:endParaRPr lang="en-US" altLang="zh-CN" sz="1600" dirty="0" smtClean="0">
              <a:cs typeface="+mn-lt"/>
            </a:endParaRPr>
          </a:p>
          <a:p>
            <a:endParaRPr lang="en-US" altLang="zh-CN" sz="1600" dirty="0" smtClean="0">
              <a:cs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2215" y="1676400"/>
            <a:ext cx="668782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5902" y="3581396"/>
            <a:ext cx="822948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zh-CN" sz="2400" dirty="0" smtClean="0">
              <a:solidFill>
                <a:srgbClr val="000000"/>
              </a:solidFill>
            </a:endParaRPr>
          </a:p>
          <a:p>
            <a:pPr lvl="0"/>
            <a:endParaRPr lang="zh-CN" altLang="en-US" dirty="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</a:t>
            </a:r>
            <a:r>
              <a:rPr lang="zh-CN" altLang="en-US" dirty="0" smtClean="0"/>
              <a:t>置图像对齐方</a:t>
            </a:r>
            <a:r>
              <a:rPr lang="zh-CN" altLang="en-US" dirty="0" smtClean="0"/>
              <a:t>式及间距</a:t>
            </a:r>
            <a:endParaRPr lang="zh-CN" altLang="en-US" dirty="0"/>
          </a:p>
        </p:txBody>
      </p:sp>
      <p:graphicFrame>
        <p:nvGraphicFramePr>
          <p:cNvPr id="4" name="Group 202"/>
          <p:cNvGraphicFramePr/>
          <p:nvPr>
            <p:custDataLst>
              <p:tags r:id="rId1"/>
            </p:custDataLst>
          </p:nvPr>
        </p:nvGraphicFramePr>
        <p:xfrm>
          <a:off x="488415" y="2829766"/>
          <a:ext cx="8153400" cy="24117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66570"/>
                <a:gridCol w="6386830"/>
              </a:tblGrid>
              <a:tr h="23939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取值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288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top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图像的顶端和当前行的文字顶端对齐，当前行高度相应扩大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288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middle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图像水平中线和当前行的文字中线对齐，当前行高度相应扩大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28829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bottom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图像的底端和当前行的文字底端对齐，当前行高度相应扩大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5086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left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图像左对齐，浮动游离于文字之外，文字环绕图像周围，文字行高度没有任何变化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288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center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图像中线和当前行的文字中线对齐，当前行高度相应扩大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  <a:tr h="5086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right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图像右对齐，浮动游离于文字之外，文字环绕图像周围，文字行高度没有任何变化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02285" y="1291590"/>
            <a:ext cx="74136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/>
              <a:t>基</a:t>
            </a:r>
            <a:r>
              <a:rPr lang="zh-CN" altLang="en-US" sz="1800" dirty="0" smtClean="0"/>
              <a:t>本语法：</a:t>
            </a:r>
            <a:endParaRPr lang="en-US" altLang="zh-CN" sz="1800" dirty="0" smtClean="0"/>
          </a:p>
          <a:p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img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</a:rPr>
              <a:t>=" URL " align="value</a:t>
            </a:r>
            <a:r>
              <a:rPr lang="en-US" altLang="zh-CN" sz="1800" dirty="0" smtClean="0">
                <a:solidFill>
                  <a:srgbClr val="FF0000"/>
                </a:solidFill>
              </a:rPr>
              <a:t>"&gt;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r>
              <a:rPr lang="en-US" altLang="zh-CN" sz="1800" dirty="0" smtClean="0">
                <a:solidFill>
                  <a:srgbClr val="FF0000"/>
                </a:solidFill>
              </a:rPr>
              <a:t> 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img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</a:rPr>
              <a:t>="URL"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hspace</a:t>
            </a:r>
            <a:r>
              <a:rPr lang="en-US" altLang="zh-CN" sz="1800" dirty="0" smtClean="0">
                <a:solidFill>
                  <a:srgbClr val="FF0000"/>
                </a:solidFill>
              </a:rPr>
              <a:t>="</a:t>
            </a:r>
            <a:r>
              <a:rPr lang="zh-CN" altLang="en-US" sz="1800" dirty="0" smtClean="0">
                <a:solidFill>
                  <a:srgbClr val="FF0000"/>
                </a:solidFill>
              </a:rPr>
              <a:t>水平间距数值</a:t>
            </a:r>
            <a:r>
              <a:rPr lang="en-US" altLang="zh-CN" sz="1800" dirty="0" smtClean="0">
                <a:solidFill>
                  <a:srgbClr val="FF0000"/>
                </a:solidFill>
              </a:rPr>
              <a:t>"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vspace</a:t>
            </a:r>
            <a:r>
              <a:rPr lang="en-US" altLang="zh-CN" sz="1800" dirty="0" smtClean="0">
                <a:solidFill>
                  <a:srgbClr val="FF0000"/>
                </a:solidFill>
              </a:rPr>
              <a:t>="</a:t>
            </a:r>
            <a:r>
              <a:rPr lang="zh-CN" altLang="en-US" sz="1800" dirty="0" smtClean="0">
                <a:solidFill>
                  <a:srgbClr val="FF0000"/>
                </a:solidFill>
              </a:rPr>
              <a:t>垂直间距数值</a:t>
            </a:r>
            <a:r>
              <a:rPr lang="en-US" altLang="zh-CN" sz="1800" dirty="0" smtClean="0">
                <a:solidFill>
                  <a:srgbClr val="FF0000"/>
                </a:solidFill>
              </a:rPr>
              <a:t>"&gt;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元信息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&lt;meta&gt;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53490"/>
            <a:ext cx="7886700" cy="4351338"/>
          </a:xfrm>
        </p:spPr>
        <p:txBody>
          <a:bodyPr>
            <a:normAutofit fontScale="90000" lnSpcReduction="10000"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ym typeface="+mn-ea"/>
              </a:rPr>
              <a:t>位于文档的头</a:t>
            </a:r>
            <a:r>
              <a:rPr lang="zh-CN" altLang="en-US" sz="2200" dirty="0" smtClean="0">
                <a:sym typeface="+mn-ea"/>
              </a:rPr>
              <a:t>部，其形式是“名称</a:t>
            </a:r>
            <a:r>
              <a:rPr lang="en-US" altLang="zh-CN" sz="2200" dirty="0" smtClean="0">
                <a:sym typeface="+mn-ea"/>
              </a:rPr>
              <a:t>/</a:t>
            </a:r>
            <a:r>
              <a:rPr lang="zh-CN" altLang="en-US" sz="2200" dirty="0" smtClean="0">
                <a:sym typeface="+mn-ea"/>
              </a:rPr>
              <a:t>值”</a:t>
            </a:r>
            <a:r>
              <a:rPr lang="en-US" altLang="zh-CN" sz="2200" dirty="0" smtClean="0">
                <a:sym typeface="+mn-ea"/>
              </a:rPr>
              <a:t>(KV</a:t>
            </a:r>
            <a:r>
              <a:rPr sz="2200" dirty="0" smtClean="0">
                <a:sym typeface="+mn-ea"/>
              </a:rPr>
              <a:t>）</a:t>
            </a:r>
            <a:r>
              <a:rPr lang="zh-CN" altLang="en-US" sz="2200" dirty="0" smtClean="0">
                <a:sym typeface="+mn-ea"/>
              </a:rPr>
              <a:t>对。</a:t>
            </a:r>
            <a:endParaRPr lang="en-US" altLang="zh-CN" sz="2200" b="0" dirty="0"/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/>
              <a:t>META</a:t>
            </a:r>
            <a:r>
              <a:rPr lang="zh-CN" altLang="en-US" sz="1800" b="0" dirty="0"/>
              <a:t>，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元信息</a:t>
            </a:r>
            <a:r>
              <a:rPr lang="zh-CN" altLang="en-US" sz="1800" dirty="0">
                <a:sym typeface="+mn-ea"/>
              </a:rPr>
              <a:t>（</a:t>
            </a:r>
            <a:r>
              <a:rPr lang="en-US" altLang="zh-CN" sz="1800" dirty="0">
                <a:sym typeface="+mn-ea"/>
              </a:rPr>
              <a:t>meta-information</a:t>
            </a:r>
            <a:r>
              <a:rPr lang="zh-CN" altLang="en-US" sz="1800" dirty="0">
                <a:sym typeface="+mn-ea"/>
              </a:rPr>
              <a:t>），关于信息的信息。</a:t>
            </a:r>
            <a:endParaRPr lang="zh-CN" altLang="en-US" sz="1800" dirty="0">
              <a:sym typeface="+mn-ea"/>
            </a:endParaRPr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/>
              <a:t>如作者、日期、网页描述、关键词、页面刷新等</a:t>
            </a:r>
            <a:r>
              <a:rPr lang="zh-CN" altLang="en-US" sz="1800" b="0" dirty="0" smtClean="0"/>
              <a:t>，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不显示在页面中</a:t>
            </a:r>
            <a:r>
              <a:rPr lang="zh-CN" altLang="en-US" sz="1800" dirty="0">
                <a:sym typeface="+mn-ea"/>
              </a:rPr>
              <a:t>。</a:t>
            </a:r>
            <a:endParaRPr lang="zh-CN" altLang="en-US" sz="1830" dirty="0" smtClean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/>
              <a:t>基本语法及分类</a:t>
            </a: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b="0" dirty="0">
                <a:solidFill>
                  <a:srgbClr val="FF0000"/>
                </a:solidFill>
              </a:rPr>
              <a:t>       </a:t>
            </a:r>
            <a:r>
              <a:rPr lang="en-US" altLang="zh-CN" sz="1800" b="0" dirty="0">
                <a:solidFill>
                  <a:srgbClr val="FF0000"/>
                </a:solidFill>
              </a:rPr>
              <a:t>&lt;meta name="  " content="  "&gt;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rgbClr val="FF0000"/>
                </a:solidFill>
              </a:rPr>
              <a:t>       </a:t>
            </a:r>
            <a:r>
              <a:rPr lang="fr-FR" altLang="zh-CN" sz="1800" b="0" dirty="0">
                <a:solidFill>
                  <a:srgbClr val="FF0000"/>
                </a:solidFill>
              </a:rPr>
              <a:t>&lt;meta http-equiv="  " content="  "&gt;</a:t>
            </a:r>
            <a:endParaRPr lang="fr-FR" altLang="zh-CN" sz="1400" b="0" dirty="0">
              <a:solidFill>
                <a:srgbClr val="FF0000"/>
              </a:solidFill>
            </a:endParaRPr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ym typeface="+mn-ea"/>
              </a:rPr>
              <a:t>name</a:t>
            </a:r>
            <a:r>
              <a:rPr lang="zh-CN" altLang="en-US" sz="1800" dirty="0">
                <a:sym typeface="+mn-ea"/>
              </a:rPr>
              <a:t>属性用于描述网页内容，便于搜索引擎机器人查找、分类。其中最重要的是</a:t>
            </a:r>
            <a:r>
              <a:rPr lang="en-US" altLang="zh-CN" sz="1800" dirty="0">
                <a:sym typeface="+mn-ea"/>
              </a:rPr>
              <a:t>author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description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keywords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robots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generator</a:t>
            </a:r>
            <a:r>
              <a:rPr lang="zh-CN" altLang="en-US" sz="1800" dirty="0">
                <a:sym typeface="+mn-ea"/>
              </a:rPr>
              <a:t>等。</a:t>
            </a:r>
            <a:endParaRPr lang="zh-CN" altLang="en-US" sz="1800" dirty="0">
              <a:sym typeface="+mn-ea"/>
            </a:endParaRPr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endParaRPr lang="zh-CN" altLang="en-US" sz="1800" b="0" dirty="0"/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ym typeface="+mn-ea"/>
              </a:rPr>
              <a:t>http-equiv</a:t>
            </a:r>
            <a:r>
              <a:rPr lang="zh-CN" altLang="en-US" sz="1800" dirty="0">
                <a:sym typeface="+mn-ea"/>
              </a:rPr>
              <a:t>属性用于提供</a:t>
            </a:r>
            <a:r>
              <a:rPr lang="en-US" altLang="zh-CN" sz="1800" dirty="0">
                <a:sym typeface="+mn-ea"/>
              </a:rPr>
              <a:t>HTTP</a:t>
            </a:r>
            <a:r>
              <a:rPr lang="zh-CN" altLang="en-US" sz="1800" dirty="0">
                <a:sym typeface="+mn-ea"/>
              </a:rPr>
              <a:t>协议的响应头报</a:t>
            </a:r>
            <a:r>
              <a:rPr lang="zh-CN" altLang="en-US" sz="1800" dirty="0" smtClean="0">
                <a:sym typeface="+mn-ea"/>
              </a:rPr>
              <a:t>文，</a:t>
            </a:r>
            <a:r>
              <a:rPr lang="zh-CN" altLang="en-US" sz="1800" dirty="0">
                <a:sym typeface="+mn-ea"/>
              </a:rPr>
              <a:t>通常为网页加载前提供给浏览器使用。其中最重要的是</a:t>
            </a:r>
            <a:r>
              <a:rPr lang="en-US" altLang="zh-CN" sz="1800" dirty="0">
                <a:sym typeface="+mn-ea"/>
              </a:rPr>
              <a:t>content-type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strike="sngStrike" dirty="0" err="1">
                <a:sym typeface="+mn-ea"/>
              </a:rPr>
              <a:t>charset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refresh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expires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set-cookie</a:t>
            </a:r>
            <a:r>
              <a:rPr lang="zh-CN" altLang="en-US" sz="1800" dirty="0">
                <a:sym typeface="+mn-ea"/>
              </a:rPr>
              <a:t>等。</a:t>
            </a:r>
            <a:endParaRPr lang="zh-CN" altLang="en-US" sz="1800" dirty="0">
              <a:sym typeface="+mn-ea"/>
            </a:endParaRPr>
          </a:p>
          <a:p>
            <a:pPr marL="457200" lvl="1"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</a:t>
            </a:r>
            <a:r>
              <a:rPr lang="zh-CN" altLang="en-US" dirty="0" smtClean="0"/>
              <a:t>图像热区</a:t>
            </a:r>
            <a:r>
              <a:rPr lang="zh-CN" altLang="en-US" dirty="0"/>
              <a:t>链接 </a:t>
            </a:r>
            <a:endParaRPr lang="zh-CN" altLang="en-US" dirty="0"/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96975"/>
            <a:ext cx="8108315" cy="4924425"/>
          </a:xfrm>
        </p:spPr>
        <p:txBody>
          <a:bodyPr>
            <a:normAutofit lnSpcReduction="10000"/>
          </a:bodyPr>
          <a:lstStyle/>
          <a:p>
            <a:r>
              <a:rPr lang="zh-CN" altLang="en-US" sz="1780" dirty="0" smtClean="0"/>
              <a:t>热区、映射图像</a:t>
            </a:r>
            <a:endParaRPr lang="zh-CN" altLang="en-US" sz="1780" dirty="0" smtClean="0"/>
          </a:p>
          <a:p>
            <a:r>
              <a:rPr lang="zh-CN" altLang="en-US" sz="1780" dirty="0" smtClean="0"/>
              <a:t>基本语法</a:t>
            </a:r>
            <a:endParaRPr lang="zh-CN" altLang="en-US" sz="178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0" dirty="0" smtClean="0">
                <a:solidFill>
                  <a:srgbClr val="FF0000"/>
                </a:solidFill>
              </a:rPr>
              <a:t>      &lt;img src="</a:t>
            </a:r>
            <a:r>
              <a:rPr lang="zh-CN" altLang="en-US" sz="1780" dirty="0" smtClean="0">
                <a:solidFill>
                  <a:srgbClr val="FF0000"/>
                </a:solidFill>
              </a:rPr>
              <a:t>图像地址</a:t>
            </a:r>
            <a:r>
              <a:rPr lang="en-US" sz="1780" dirty="0" smtClean="0">
                <a:solidFill>
                  <a:srgbClr val="FF0000"/>
                </a:solidFill>
              </a:rPr>
              <a:t>" </a:t>
            </a:r>
            <a:r>
              <a:rPr lang="en-US" sz="1780" dirty="0" err="1" smtClean="0">
                <a:solidFill>
                  <a:srgbClr val="FF0000"/>
                </a:solidFill>
              </a:rPr>
              <a:t>usemap</a:t>
            </a:r>
            <a:r>
              <a:rPr lang="en-US" sz="1780" dirty="0" smtClean="0">
                <a:solidFill>
                  <a:srgbClr val="FF0000"/>
                </a:solidFill>
              </a:rPr>
              <a:t>="#</a:t>
            </a:r>
            <a:r>
              <a:rPr lang="zh-CN" altLang="en-US" sz="1780" dirty="0" smtClean="0">
                <a:solidFill>
                  <a:srgbClr val="FF0000"/>
                </a:solidFill>
              </a:rPr>
              <a:t>映射图</a:t>
            </a:r>
            <a:r>
              <a:rPr sz="1775" smtClean="0">
                <a:solidFill>
                  <a:srgbClr val="FF0000"/>
                </a:solidFill>
                <a:sym typeface="+mn-ea"/>
              </a:rPr>
              <a:t>像</a:t>
            </a:r>
            <a:r>
              <a:rPr lang="zh-CN" altLang="en-US" sz="1780" dirty="0" smtClean="0">
                <a:solidFill>
                  <a:srgbClr val="FF0000"/>
                </a:solidFill>
              </a:rPr>
              <a:t>名称</a:t>
            </a:r>
            <a:r>
              <a:rPr lang="en-US" sz="1780" dirty="0" smtClean="0">
                <a:solidFill>
                  <a:srgbClr val="FF0000"/>
                </a:solidFill>
              </a:rPr>
              <a:t>"&gt;</a:t>
            </a:r>
            <a:endParaRPr lang="en-US" sz="178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0" dirty="0" smtClean="0">
                <a:solidFill>
                  <a:srgbClr val="FF0000"/>
                </a:solidFill>
              </a:rPr>
              <a:t>      &lt;map name="</a:t>
            </a:r>
            <a:r>
              <a:rPr lang="zh-CN" altLang="en-US" sz="1780" dirty="0" smtClean="0">
                <a:solidFill>
                  <a:srgbClr val="FF0000"/>
                </a:solidFill>
              </a:rPr>
              <a:t>映射图</a:t>
            </a:r>
            <a:r>
              <a:rPr sz="1775" smtClean="0">
                <a:solidFill>
                  <a:srgbClr val="FF0000"/>
                </a:solidFill>
                <a:sym typeface="+mn-ea"/>
              </a:rPr>
              <a:t>像</a:t>
            </a:r>
            <a:r>
              <a:rPr lang="zh-CN" altLang="en-US" sz="1780" dirty="0" smtClean="0">
                <a:solidFill>
                  <a:srgbClr val="FF0000"/>
                </a:solidFill>
              </a:rPr>
              <a:t>名称</a:t>
            </a:r>
            <a:r>
              <a:rPr lang="en-US" sz="1780" dirty="0" smtClean="0">
                <a:solidFill>
                  <a:srgbClr val="FF0000"/>
                </a:solidFill>
              </a:rPr>
              <a:t>"&gt;</a:t>
            </a:r>
            <a:endParaRPr lang="en-US" sz="178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80" dirty="0" smtClean="0">
                <a:solidFill>
                  <a:srgbClr val="FF0000"/>
                </a:solidFill>
              </a:rPr>
              <a:t>           </a:t>
            </a:r>
            <a:r>
              <a:rPr lang="en-US" sz="1780" dirty="0" smtClean="0">
                <a:solidFill>
                  <a:srgbClr val="FF0000"/>
                </a:solidFill>
              </a:rPr>
              <a:t>&lt;area  shape="</a:t>
            </a:r>
            <a:r>
              <a:rPr lang="zh-CN" altLang="en-US" sz="1780" dirty="0" smtClean="0">
                <a:solidFill>
                  <a:srgbClr val="FF0000"/>
                </a:solidFill>
              </a:rPr>
              <a:t>热区形状</a:t>
            </a:r>
            <a:r>
              <a:rPr lang="en-US" sz="1780" dirty="0" smtClean="0">
                <a:solidFill>
                  <a:srgbClr val="FF0000"/>
                </a:solidFill>
              </a:rPr>
              <a:t>" </a:t>
            </a:r>
            <a:r>
              <a:rPr lang="en-US" sz="1780" dirty="0" err="1" smtClean="0">
                <a:solidFill>
                  <a:srgbClr val="FF0000"/>
                </a:solidFill>
              </a:rPr>
              <a:t>coords</a:t>
            </a:r>
            <a:r>
              <a:rPr lang="en-US" sz="1780" dirty="0" smtClean="0">
                <a:solidFill>
                  <a:srgbClr val="FF0000"/>
                </a:solidFill>
              </a:rPr>
              <a:t>="</a:t>
            </a:r>
            <a:r>
              <a:rPr lang="zh-CN" altLang="en-US" sz="1780" dirty="0" smtClean="0">
                <a:solidFill>
                  <a:srgbClr val="FF0000"/>
                </a:solidFill>
              </a:rPr>
              <a:t>热区坐标</a:t>
            </a:r>
            <a:r>
              <a:rPr lang="en-US" sz="1780" dirty="0" smtClean="0">
                <a:solidFill>
                  <a:srgbClr val="FF0000"/>
                </a:solidFill>
              </a:rPr>
              <a:t>" </a:t>
            </a:r>
            <a:r>
              <a:rPr lang="en-US" sz="1780" dirty="0" err="1" smtClean="0">
                <a:solidFill>
                  <a:srgbClr val="FF0000"/>
                </a:solidFill>
              </a:rPr>
              <a:t>href</a:t>
            </a:r>
            <a:r>
              <a:rPr lang="en-US" sz="1780" dirty="0" smtClean="0">
                <a:solidFill>
                  <a:srgbClr val="FF0000"/>
                </a:solidFill>
              </a:rPr>
              <a:t>="URL"&gt;</a:t>
            </a:r>
            <a:endParaRPr lang="en-US" sz="178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0" dirty="0" smtClean="0">
                <a:solidFill>
                  <a:srgbClr val="FF0000"/>
                </a:solidFill>
              </a:rPr>
              <a:t>     &lt;/map&gt;</a:t>
            </a:r>
            <a:endParaRPr lang="en-US" sz="178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/>
              <a:t>其中：</a:t>
            </a:r>
            <a:r>
              <a:rPr lang="en-US" sz="2000" dirty="0" err="1" smtClean="0"/>
              <a:t>shape:rect</a:t>
            </a:r>
            <a:r>
              <a:rPr lang="en-US" sz="2000" dirty="0" smtClean="0"/>
              <a:t>(</a:t>
            </a:r>
            <a:r>
              <a:rPr lang="zh-CN" altLang="en-US" sz="2000" dirty="0" smtClean="0"/>
              <a:t>矩形</a:t>
            </a:r>
            <a:r>
              <a:rPr lang="en-US" sz="2000" dirty="0" smtClean="0"/>
              <a:t>)、 circle (</a:t>
            </a:r>
            <a:r>
              <a:rPr lang="zh-CN" altLang="en-US" sz="2000" dirty="0" smtClean="0"/>
              <a:t>圆形</a:t>
            </a:r>
            <a:r>
              <a:rPr lang="en-US" sz="2000" dirty="0" smtClean="0"/>
              <a:t>)、 poly (</a:t>
            </a:r>
            <a:r>
              <a:rPr lang="zh-CN" altLang="en-US" sz="2000" dirty="0" smtClean="0"/>
              <a:t>多边形</a:t>
            </a:r>
            <a:r>
              <a:rPr lang="en-US" sz="2000" dirty="0" smtClean="0"/>
              <a:t>) ；</a:t>
            </a:r>
            <a:endParaRPr lang="en-US" sz="20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           </a:t>
            </a:r>
            <a:r>
              <a:rPr lang="en-US" sz="2000" dirty="0" err="1" smtClean="0"/>
              <a:t>coords</a:t>
            </a:r>
            <a:r>
              <a:rPr lang="zh-CN" altLang="en-US" sz="2000" dirty="0" smtClean="0"/>
              <a:t>与</a:t>
            </a:r>
            <a:r>
              <a:rPr lang="en-US" altLang="zh-CN" sz="2000" dirty="0" smtClean="0"/>
              <a:t>shape</a:t>
            </a:r>
            <a:r>
              <a:rPr lang="zh-CN" altLang="en-US" sz="2000" dirty="0" smtClean="0"/>
              <a:t>对应的坐标值：</a:t>
            </a:r>
            <a:endParaRPr lang="en-US" altLang="zh-CN" sz="20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           </a:t>
            </a:r>
            <a:r>
              <a:rPr lang="en-US" sz="2000" dirty="0" err="1" smtClean="0"/>
              <a:t>rect</a:t>
            </a:r>
            <a:r>
              <a:rPr lang="en-US" sz="2000" dirty="0" smtClean="0"/>
              <a:t>： x1,y1,x2,y2 (4 </a:t>
            </a:r>
            <a:r>
              <a:rPr lang="zh-CN" altLang="en-US" sz="2000" dirty="0" smtClean="0"/>
              <a:t>个值</a:t>
            </a:r>
            <a:r>
              <a:rPr lang="en-US" sz="2000" dirty="0" smtClean="0"/>
              <a:t>);</a:t>
            </a:r>
            <a:endParaRPr lang="en-US" altLang="zh-CN" sz="20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           circle ： center-x</a:t>
            </a:r>
            <a:r>
              <a:rPr lang="zh-CN" altLang="en-US" sz="2000" dirty="0" smtClean="0"/>
              <a:t>、</a:t>
            </a:r>
            <a:r>
              <a:rPr lang="en-US" sz="2000" dirty="0" smtClean="0"/>
              <a:t>center-y</a:t>
            </a:r>
            <a:r>
              <a:rPr lang="zh-CN" altLang="en-US" sz="2000" dirty="0" smtClean="0"/>
              <a:t>、</a:t>
            </a:r>
            <a:r>
              <a:rPr lang="en-US" sz="2000" dirty="0" smtClean="0"/>
              <a:t>radius(3</a:t>
            </a:r>
            <a:r>
              <a:rPr lang="zh-CN" altLang="en-US" sz="2000" dirty="0" smtClean="0"/>
              <a:t>个值</a:t>
            </a:r>
            <a:r>
              <a:rPr lang="en-US" sz="2000" dirty="0" smtClean="0"/>
              <a:t>)</a:t>
            </a:r>
            <a:endParaRPr lang="en-US" altLang="zh-CN" sz="2000" dirty="0" smtClean="0"/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           poly ：</a:t>
            </a:r>
            <a:r>
              <a:rPr lang="zh-CN" altLang="en-US" sz="2000" dirty="0" smtClean="0"/>
              <a:t>（</a:t>
            </a:r>
            <a:r>
              <a:rPr lang="en-US" sz="2000" dirty="0" smtClean="0"/>
              <a:t> </a:t>
            </a:r>
            <a:r>
              <a:rPr lang="en-US" sz="2000" u="sng" dirty="0" smtClean="0">
                <a:solidFill>
                  <a:srgbClr val="FF0000"/>
                </a:solidFill>
              </a:rPr>
              <a:t>x1,y1</a:t>
            </a:r>
            <a:r>
              <a:rPr lang="en-US" sz="2000" dirty="0" smtClean="0"/>
              <a:t>,x2,y2 ,…,</a:t>
            </a:r>
            <a:r>
              <a:rPr lang="en-US" sz="2000" dirty="0" err="1" smtClean="0"/>
              <a:t>xi,yi</a:t>
            </a:r>
            <a:r>
              <a:rPr lang="en-US" sz="2000" dirty="0" smtClean="0"/>
              <a:t>,…,xn,yn,</a:t>
            </a:r>
            <a:r>
              <a:rPr lang="en-US" sz="2000" u="sng" dirty="0" smtClean="0">
                <a:solidFill>
                  <a:srgbClr val="FF0000"/>
                </a:solidFill>
              </a:rPr>
              <a:t>x1,y1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n+1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*2</a:t>
            </a:r>
            <a:r>
              <a:rPr lang="zh-CN" altLang="en-US" sz="2000" dirty="0" smtClean="0"/>
              <a:t>个值，多边形的顶点数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</a:t>
            </a:r>
            <a:endParaRPr lang="zh-CN" altLang="en-US" sz="2000" dirty="0" smtClean="0"/>
          </a:p>
          <a:p>
            <a:pPr>
              <a:buNone/>
            </a:pPr>
            <a:endParaRPr lang="zh-CN" altLang="zh-CN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图像热区链接案例</a:t>
            </a:r>
            <a:endParaRPr lang="zh-CN" altLang="en-US" dirty="0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8445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101600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4417060" y="2293779"/>
            <a:ext cx="30988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1384300"/>
            <a:ext cx="8465820" cy="4319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 </a:t>
            </a:r>
            <a:endParaRPr lang="zh-CN" altLang="en-US" dirty="0" smtClean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223520" y="1262936"/>
            <a:ext cx="8534400" cy="1075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400" dirty="0"/>
              <a:t> </a:t>
            </a:r>
            <a:r>
              <a:rPr lang="zh-CN" altLang="en-US" sz="1400" dirty="0" smtClean="0"/>
              <a:t>      表格以简洁明了和高效快捷的方式将图片、文本、数据和表单的元素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有序的</a:t>
            </a:r>
            <a:r>
              <a:rPr lang="zh-CN" altLang="en-US" sz="1400" dirty="0" smtClean="0"/>
              <a:t>显示在页面上。</a:t>
            </a:r>
            <a:endParaRPr lang="zh-CN" altLang="en-US" sz="14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52118" y="2395855"/>
          <a:ext cx="8305800" cy="25146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21585"/>
                <a:gridCol w="1541780"/>
                <a:gridCol w="2414905"/>
                <a:gridCol w="1827530"/>
              </a:tblGrid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&lt;table&gt;&lt;/table&gt;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表格标记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定义表格的表头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&lt;caption&gt;&lt;/caption&gt;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</a:t>
                      </a: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格标</a:t>
                      </a: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题</a:t>
                      </a: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定义表格的主体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表格表头标记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定义表格的页脚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&lt;tr&gt;&lt;/tr&gt;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表格的行标记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r>
                        <a:rPr lang="zh-CN" altLang="en-US" sz="1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兼容问题</a:t>
                      </a:r>
                      <a:endParaRPr lang="zh-CN" altLang="en-US" sz="10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&lt;td&gt;&lt;/td&gt;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表格的列标记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52120" y="5176520"/>
            <a:ext cx="8305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Table</a:t>
            </a:r>
            <a:r>
              <a:rPr lang="zh-CN" altLang="en-US"/>
              <a:t>曾经被用来控制页面布局，但这种做法已经越来越不建议。</a:t>
            </a:r>
            <a:endParaRPr lang="zh-CN" altLang="en-US"/>
          </a:p>
          <a:p>
            <a:r>
              <a:rPr lang="zh-CN" altLang="en-US"/>
              <a:t>可以使用CSS的网格布局、弹性布局、多列布局等等进行替代。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学生表例子</a:t>
            </a:r>
            <a:endParaRPr lang="zh-CN" altLang="en-US" dirty="0" smtClean="0"/>
          </a:p>
        </p:txBody>
      </p:sp>
      <p:sp>
        <p:nvSpPr>
          <p:cNvPr id="17410" name="内容占位符 3"/>
          <p:cNvSpPr>
            <a:spLocks noGrp="1"/>
          </p:cNvSpPr>
          <p:nvPr>
            <p:ph idx="1"/>
          </p:nvPr>
        </p:nvSpPr>
        <p:spPr>
          <a:xfrm>
            <a:off x="345440" y="1162685"/>
            <a:ext cx="3505200" cy="5039360"/>
          </a:xfrm>
          <a:ln>
            <a:solidFill>
              <a:schemeClr val="bg1"/>
            </a:solidFill>
          </a:ln>
        </p:spPr>
        <p:txBody>
          <a:bodyPr>
            <a:normAutofit fontScale="85000"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&lt;html&gt;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&lt;head&gt;&lt;/head&gt;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&lt;body&gt;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&lt;table border="1"&gt;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r>
              <a:rPr lang="zh-CN" altLang="en-US" sz="1600" dirty="0" smtClean="0">
                <a:ea typeface="宋体" panose="02010600030101010101" pitchFamily="2" charset="-122"/>
              </a:rPr>
              <a:t>姓名</a:t>
            </a:r>
            <a:r>
              <a:rPr lang="en-US" altLang="zh-CN" sz="1600" dirty="0" smtClean="0">
                <a:ea typeface="宋体" panose="02010600030101010101" pitchFamily="2" charset="-122"/>
              </a:rPr>
              <a:t>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r>
              <a:rPr lang="zh-CN" altLang="en-US" sz="1600" dirty="0" smtClean="0">
                <a:ea typeface="宋体" panose="02010600030101010101" pitchFamily="2" charset="-122"/>
              </a:rPr>
              <a:t>单位</a:t>
            </a:r>
            <a:r>
              <a:rPr lang="en-US" altLang="zh-CN" sz="1600" dirty="0" smtClean="0">
                <a:ea typeface="宋体" panose="02010600030101010101" pitchFamily="2" charset="-122"/>
              </a:rPr>
              <a:t>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r>
              <a:rPr lang="zh-CN" altLang="en-US" sz="1600" dirty="0" smtClean="0">
                <a:ea typeface="宋体" panose="02010600030101010101" pitchFamily="2" charset="-122"/>
              </a:rPr>
              <a:t>学号</a:t>
            </a:r>
            <a:r>
              <a:rPr lang="en-US" altLang="zh-CN" sz="1600" dirty="0" smtClean="0">
                <a:ea typeface="宋体" panose="02010600030101010101" pitchFamily="2" charset="-122"/>
              </a:rPr>
              <a:t>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&lt;td&gt;</a:t>
            </a:r>
            <a:r>
              <a:rPr lang="zh-CN" altLang="en-US" sz="1600" dirty="0" smtClean="0">
                <a:ea typeface="宋体" panose="02010600030101010101" pitchFamily="2" charset="-122"/>
              </a:rPr>
              <a:t>王小品</a:t>
            </a:r>
            <a:r>
              <a:rPr lang="en-US" altLang="zh-CN" sz="1600" dirty="0" smtClean="0">
                <a:ea typeface="宋体" panose="02010600030101010101" pitchFamily="2" charset="-122"/>
              </a:rPr>
              <a:t>&lt;/td&gt;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&lt;td&gt;</a:t>
            </a:r>
            <a:r>
              <a:rPr lang="zh-CN" altLang="en-US" sz="1600" dirty="0" smtClean="0">
                <a:ea typeface="宋体" panose="02010600030101010101" pitchFamily="2" charset="-122"/>
              </a:rPr>
              <a:t>商学院</a:t>
            </a:r>
            <a:r>
              <a:rPr lang="en-US" altLang="zh-CN" sz="1600" dirty="0" smtClean="0">
                <a:ea typeface="宋体" panose="02010600030101010101" pitchFamily="2" charset="-122"/>
              </a:rPr>
              <a:t>&lt;/td&gt;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&lt;td&gt;110204&lt;/td&gt;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>
                <a:ea typeface="黑体" panose="02010609060101010101" charset="-122"/>
              </a:rPr>
              <a:t>    &lt;</a:t>
            </a:r>
            <a:r>
              <a:rPr lang="en-US" altLang="zh-CN" sz="1600" dirty="0" err="1">
                <a:ea typeface="黑体" panose="02010609060101010101" charset="-122"/>
              </a:rPr>
              <a:t>tr</a:t>
            </a:r>
            <a:r>
              <a:rPr lang="en-US" altLang="zh-CN" sz="1600" dirty="0" smtClean="0">
                <a:ea typeface="黑体" panose="02010609060101010101" charset="-122"/>
              </a:rPr>
              <a:t>&gt;</a:t>
            </a:r>
            <a:endParaRPr lang="en-US" altLang="zh-CN" sz="1600" dirty="0" smtClean="0">
              <a:ea typeface="黑体" panose="02010609060101010101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 smtClean="0">
                <a:ea typeface="黑体" panose="02010609060101010101" charset="-122"/>
              </a:rPr>
              <a:t>      &lt;</a:t>
            </a:r>
            <a:r>
              <a:rPr lang="en-US" altLang="zh-CN" sz="1600" dirty="0">
                <a:ea typeface="黑体" panose="02010609060101010101" charset="-122"/>
              </a:rPr>
              <a:t>td&gt;</a:t>
            </a:r>
            <a:r>
              <a:rPr lang="zh-CN" altLang="en-US" sz="1600" dirty="0">
                <a:ea typeface="黑体" panose="02010609060101010101" charset="-122"/>
              </a:rPr>
              <a:t>李白</a:t>
            </a:r>
            <a:r>
              <a:rPr lang="en-US" altLang="zh-CN" sz="1600" dirty="0">
                <a:ea typeface="黑体" panose="02010609060101010101" charset="-122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黑体" panose="02010609060101010101" charset="-122"/>
                <a:sym typeface="+mn-ea"/>
              </a:rPr>
              <a:t>      &lt;</a:t>
            </a:r>
            <a:r>
              <a:rPr lang="en-US" altLang="zh-CN" sz="1600" dirty="0">
                <a:ea typeface="黑体" panose="02010609060101010101" charset="-122"/>
                <a:sym typeface="+mn-ea"/>
              </a:rPr>
              <a:t>td&gt;</a:t>
            </a:r>
            <a:r>
              <a:rPr lang="zh-CN" altLang="en-US" sz="1600" dirty="0">
                <a:ea typeface="黑体" panose="02010609060101010101" charset="-122"/>
                <a:sym typeface="+mn-ea"/>
              </a:rPr>
              <a:t>机械学院</a:t>
            </a:r>
            <a:r>
              <a:rPr lang="en-US" altLang="zh-CN" sz="1600" dirty="0">
                <a:ea typeface="黑体" panose="02010609060101010101" charset="-122"/>
                <a:sym typeface="+mn-ea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      &lt;td&gt;100244&lt;/td&gt;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    &lt;/</a:t>
            </a:r>
            <a:r>
              <a:rPr lang="en-US" altLang="zh-CN" sz="1600" dirty="0" err="1">
                <a:ea typeface="黑体" panose="02010609060101010101" charset="-122"/>
                <a:sym typeface="+mn-ea"/>
              </a:rPr>
              <a:t>tr</a:t>
            </a:r>
            <a:r>
              <a:rPr lang="en-US" altLang="zh-CN" sz="1600" dirty="0">
                <a:ea typeface="黑体" panose="02010609060101010101" charset="-122"/>
                <a:sym typeface="+mn-ea"/>
              </a:rPr>
              <a:t>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  &lt;/table&gt;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&lt;/body&gt;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&lt;/html&gt;</a:t>
            </a:r>
            <a:endParaRPr lang="en-US" altLang="zh-CN" sz="1600" dirty="0" smtClean="0">
              <a:ea typeface="宋体" panose="02010600030101010101" pitchFamily="2" charset="-122"/>
            </a:endParaRPr>
          </a:p>
        </p:txBody>
      </p:sp>
      <p:sp>
        <p:nvSpPr>
          <p:cNvPr id="17411" name="矩形 4"/>
          <p:cNvSpPr>
            <a:spLocks noChangeArrowheads="1"/>
          </p:cNvSpPr>
          <p:nvPr/>
        </p:nvSpPr>
        <p:spPr bwMode="auto">
          <a:xfrm>
            <a:off x="4572000" y="4239905"/>
            <a:ext cx="3124200" cy="28321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ea typeface="黑体" panose="02010609060101010101" charset="-122"/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1" cstate="print"/>
          <a:srcRect t="30338"/>
          <a:stretch>
            <a:fillRect/>
          </a:stretch>
        </p:blipFill>
        <p:spPr bwMode="auto">
          <a:xfrm>
            <a:off x="3256280" y="2503170"/>
            <a:ext cx="5205095" cy="235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表格标记 </a:t>
            </a:r>
            <a:endParaRPr lang="zh-CN" altLang="en-US" dirty="0" smtClean="0"/>
          </a:p>
        </p:txBody>
      </p:sp>
      <p:graphicFrame>
        <p:nvGraphicFramePr>
          <p:cNvPr id="6" name="Group 88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472124" y="2171700"/>
          <a:ext cx="2893060" cy="2809875"/>
        </p:xfrm>
        <a:graphic>
          <a:graphicData uri="http://schemas.openxmlformats.org/drawingml/2006/table">
            <a:tbl>
              <a:tblPr/>
              <a:tblGrid>
                <a:gridCol w="822325"/>
                <a:gridCol w="1099820"/>
                <a:gridCol w="970915"/>
              </a:tblGrid>
              <a:tr h="57848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学生信息表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553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姓名</a:t>
                      </a:r>
                      <a:endParaRPr kumimoji="0" lang="zh-CN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院系名称</a:t>
                      </a:r>
                      <a:endParaRPr kumimoji="0" lang="zh-CN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班级</a:t>
                      </a:r>
                      <a:endParaRPr kumimoji="0" lang="zh-CN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王小品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商学院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110204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李白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机械学院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100244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林之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外语系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090101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46"/>
          <p:cNvSpPr txBox="1">
            <a:spLocks noChangeArrowheads="1"/>
          </p:cNvSpPr>
          <p:nvPr/>
        </p:nvSpPr>
        <p:spPr bwMode="gray">
          <a:xfrm>
            <a:off x="4013200" y="2171701"/>
            <a:ext cx="863600" cy="2953385"/>
          </a:xfrm>
          <a:prstGeom prst="rect">
            <a:avLst/>
          </a:prstGeom>
          <a:noFill/>
          <a:ln w="38100" algn="ctr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charset="-122"/>
              </a:rPr>
              <a:t>标题</a:t>
            </a:r>
            <a:endParaRPr lang="en-US" altLang="zh-CN" sz="2000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i="1" dirty="0">
                <a:solidFill>
                  <a:srgbClr val="FF0000"/>
                </a:solidFill>
                <a:ea typeface="微软雅黑" panose="020B0503020204020204" charset="-122"/>
              </a:rPr>
              <a:t>表头</a:t>
            </a:r>
            <a:endParaRPr lang="en-US" altLang="zh-CN" sz="2000" i="1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i="1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charset="-122"/>
              </a:rPr>
              <a:t>表</a:t>
            </a:r>
            <a:r>
              <a:rPr lang="zh-CN" altLang="en-US" sz="2000" dirty="0" smtClean="0">
                <a:solidFill>
                  <a:srgbClr val="FF0000"/>
                </a:solidFill>
                <a:ea typeface="微软雅黑" panose="020B0503020204020204" charset="-122"/>
              </a:rPr>
              <a:t>体</a:t>
            </a:r>
            <a:endParaRPr lang="en-US" altLang="zh-CN" sz="2000" dirty="0" smtClean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charset="-122"/>
              </a:rPr>
              <a:t>表尾</a:t>
            </a:r>
            <a:endParaRPr lang="zh-CN" altLang="en-US" sz="2000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sp>
        <p:nvSpPr>
          <p:cNvPr id="10" name="Rectangle 49"/>
          <p:cNvSpPr>
            <a:spLocks noChangeArrowheads="1"/>
          </p:cNvSpPr>
          <p:nvPr/>
        </p:nvSpPr>
        <p:spPr bwMode="gray">
          <a:xfrm>
            <a:off x="5417185" y="2269093"/>
            <a:ext cx="3505200" cy="2758440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&lt;table&gt;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&lt;caption&gt;…&lt;/caption&gt;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&gt;…&lt;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ea typeface="黑体" panose="02010609060101010101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 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&lt;td&gt;</a:t>
            </a:r>
            <a:r>
              <a:rPr lang="zh-CN" altLang="en-US" sz="1600" dirty="0">
                <a:ea typeface="黑体" panose="02010609060101010101" charset="-122"/>
              </a:rPr>
              <a:t>李白</a:t>
            </a:r>
            <a:r>
              <a:rPr lang="en-US" altLang="zh-CN" sz="1600" dirty="0">
                <a:ea typeface="黑体" panose="02010609060101010101" charset="-122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&lt;td&gt;</a:t>
            </a:r>
            <a:r>
              <a:rPr lang="zh-CN" altLang="en-US" sz="1600" dirty="0">
                <a:ea typeface="黑体" panose="02010609060101010101" charset="-122"/>
              </a:rPr>
              <a:t>机械学院</a:t>
            </a:r>
            <a:r>
              <a:rPr lang="en-US" altLang="zh-CN" sz="1600" dirty="0">
                <a:ea typeface="黑体" panose="02010609060101010101" charset="-122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&lt;td&gt; </a:t>
            </a:r>
            <a:r>
              <a:rPr lang="en-US" altLang="zh-CN" sz="1600" dirty="0">
                <a:ea typeface="黑体" panose="02010609060101010101" charset="-122"/>
              </a:rPr>
              <a:t>100244 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…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&lt;/</a:t>
            </a:r>
            <a:r>
              <a:rPr lang="en-US" altLang="zh-CN" sz="1600" dirty="0" err="1">
                <a:ea typeface="黑体" panose="02010609060101010101" charset="-122"/>
              </a:rPr>
              <a:t>tr</a:t>
            </a:r>
            <a:r>
              <a:rPr lang="en-US" altLang="zh-CN" sz="1600" dirty="0">
                <a:ea typeface="黑体" panose="02010609060101010101" charset="-122"/>
              </a:rPr>
              <a:t>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   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…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&lt;/table&gt;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12" name="Text Box 83"/>
          <p:cNvSpPr txBox="1">
            <a:spLocks noChangeArrowheads="1"/>
          </p:cNvSpPr>
          <p:nvPr/>
        </p:nvSpPr>
        <p:spPr bwMode="gray">
          <a:xfrm>
            <a:off x="302895" y="5125085"/>
            <a:ext cx="8619490" cy="163004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表格结构：</a:t>
            </a:r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anose="02010609060101010101" charset="-122"/>
              </a:rPr>
              <a:t>thead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anose="02010609060101010101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anose="02010609060101010101" charset="-122"/>
              </a:rPr>
              <a:t>tbody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anose="02010609060101010101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anose="02010609060101010101" charset="-122"/>
              </a:rPr>
              <a:t>tfoot</a:t>
            </a:r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20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使用次序是thead、tfoot、tbody，使得可在收到所有数据前呈现页脚。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长表格使用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，表内滚动时冻结表头；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时表头和页脚出现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在每张页面。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有一些浏览器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兼容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问题。</a:t>
            </a:r>
            <a:endParaRPr lang="zh-CN" altLang="en-US" sz="2000" dirty="0">
              <a:solidFill>
                <a:schemeClr val="tx1"/>
              </a:solidFill>
              <a:ea typeface="黑体" panose="02010609060101010101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ea typeface="黑体" panose="02010609060101010101" charset="-122"/>
            </a:endParaRPr>
          </a:p>
        </p:txBody>
      </p:sp>
      <p:sp>
        <p:nvSpPr>
          <p:cNvPr id="26" name="Text Box 47"/>
          <p:cNvSpPr txBox="1">
            <a:spLocks noChangeArrowheads="1"/>
          </p:cNvSpPr>
          <p:nvPr/>
        </p:nvSpPr>
        <p:spPr bwMode="gray">
          <a:xfrm>
            <a:off x="654050" y="1714501"/>
            <a:ext cx="3155950" cy="33972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Word</a:t>
            </a:r>
            <a:r>
              <a:rPr lang="zh-CN" altLang="en-US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Execl</a:t>
            </a:r>
            <a:r>
              <a:rPr lang="zh-CN" altLang="en-US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中的表格</a:t>
            </a:r>
            <a:endParaRPr lang="zh-CN" altLang="en-US">
              <a:solidFill>
                <a:srgbClr val="0000F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 Box 48"/>
          <p:cNvSpPr txBox="1">
            <a:spLocks noChangeArrowheads="1"/>
          </p:cNvSpPr>
          <p:nvPr/>
        </p:nvSpPr>
        <p:spPr bwMode="gray">
          <a:xfrm>
            <a:off x="6019800" y="1702594"/>
            <a:ext cx="2592388" cy="33972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网页中的表格</a:t>
            </a:r>
            <a:endParaRPr lang="zh-CN" altLang="en-US">
              <a:solidFill>
                <a:srgbClr val="0000F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Rectangle 56"/>
          <p:cNvSpPr>
            <a:spLocks noChangeArrowheads="1"/>
          </p:cNvSpPr>
          <p:nvPr/>
        </p:nvSpPr>
        <p:spPr bwMode="gray">
          <a:xfrm>
            <a:off x="3667760" y="1702277"/>
            <a:ext cx="1554480" cy="33972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A"/>
                </a:solidFill>
                <a:ea typeface="微软雅黑" panose="020B0503020204020204" charset="-122"/>
              </a:rPr>
              <a:t>表格构成元素</a:t>
            </a:r>
            <a:endParaRPr lang="en-US" altLang="zh-CN">
              <a:solidFill>
                <a:srgbClr val="0000FA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语法 </a:t>
            </a:r>
            <a:endParaRPr lang="zh-CN" altLang="en-US" dirty="0" smtClean="0"/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688975" y="1495425"/>
            <a:ext cx="7438390" cy="3867150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HTML</a:t>
            </a:r>
            <a:r>
              <a:rPr lang="zh-CN" altLang="en-US" sz="1400" dirty="0" smtClean="0"/>
              <a:t>中，使用</a:t>
            </a:r>
            <a:r>
              <a:rPr lang="en-US" altLang="zh-CN" sz="1400" dirty="0" smtClean="0"/>
              <a:t>&lt;table&gt;&lt;/table&gt;</a:t>
            </a:r>
            <a:r>
              <a:rPr lang="zh-CN" altLang="en-US" sz="1400" dirty="0" smtClean="0"/>
              <a:t>标记可以创建表格。</a:t>
            </a:r>
            <a:endParaRPr lang="en-US" altLang="zh-CN" sz="1400" dirty="0" smtClean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&lt;table&gt;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 &lt;caption&gt;</a:t>
            </a:r>
            <a:r>
              <a:rPr lang="zh-CN" altLang="en-US" sz="2000" dirty="0" smtClean="0">
                <a:solidFill>
                  <a:srgbClr val="FF0000"/>
                </a:solidFill>
              </a:rPr>
              <a:t>插入表格标题</a:t>
            </a:r>
            <a:r>
              <a:rPr lang="en-US" altLang="zh-CN" sz="2000" dirty="0" smtClean="0">
                <a:solidFill>
                  <a:srgbClr val="FF0000"/>
                </a:solidFill>
              </a:rPr>
              <a:t>&lt;/caption&gt;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          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    &lt;td &gt;&lt;/td&gt; &lt;td &gt;&lt;/td&gt; &lt;td &gt;&lt;/td&gt; </a:t>
            </a:r>
            <a:r>
              <a:rPr lang="en-US" altLang="zh-CN" sz="2000" dirty="0">
                <a:solidFill>
                  <a:srgbClr val="FF0000"/>
                </a:solidFill>
              </a:rPr>
              <a:t>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&lt;/table&gt;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/>
              <a:t>语法说明</a:t>
            </a:r>
            <a:endParaRPr lang="zh-CN" altLang="en-US" sz="1400" dirty="0" smtClean="0"/>
          </a:p>
          <a:p>
            <a:pPr>
              <a:buNone/>
            </a:pPr>
            <a:r>
              <a:rPr lang="zh-CN" altLang="en-US" sz="1400" dirty="0" smtClean="0"/>
              <a:t>   </a:t>
            </a:r>
            <a:r>
              <a:rPr lang="en-US" altLang="zh-CN" sz="1400" dirty="0" smtClean="0"/>
              <a:t>&lt;table&gt;&lt;/table&gt;</a:t>
            </a:r>
            <a:r>
              <a:rPr lang="zh-CN" altLang="en-US" sz="1400" dirty="0" smtClean="0"/>
              <a:t>标记表示插入表格；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&gt;&lt;/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</a:t>
            </a:r>
            <a:r>
              <a:rPr lang="zh-CN" altLang="en-US" sz="1400" dirty="0" smtClean="0"/>
              <a:t>表示插入一行；</a:t>
            </a:r>
            <a:r>
              <a:rPr lang="en-US" altLang="zh-CN" sz="1400" dirty="0" smtClean="0"/>
              <a:t>&lt;td&gt;&lt;/td&gt;</a:t>
            </a:r>
            <a:r>
              <a:rPr lang="zh-CN" altLang="en-US" sz="1400" dirty="0" smtClean="0"/>
              <a:t>表示插入一列；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th</a:t>
            </a:r>
            <a:r>
              <a:rPr lang="en-US" altLang="zh-CN" sz="1400" dirty="0" smtClean="0"/>
              <a:t>&gt;&lt;/</a:t>
            </a:r>
            <a:r>
              <a:rPr lang="en-US" altLang="zh-CN" sz="1400" dirty="0" err="1" smtClean="0"/>
              <a:t>th</a:t>
            </a:r>
            <a:r>
              <a:rPr lang="en-US" altLang="zh-CN" sz="1400" dirty="0" smtClean="0"/>
              <a:t>&gt;</a:t>
            </a:r>
            <a:r>
              <a:rPr lang="zh-CN" altLang="en-US" sz="1400" dirty="0" smtClean="0"/>
              <a:t>插入表头。</a:t>
            </a:r>
            <a:endParaRPr lang="zh-CN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86080" y="1066800"/>
            <a:ext cx="5857240" cy="5351780"/>
          </a:xfrm>
          <a:ln>
            <a:solidFill>
              <a:schemeClr val="bg1"/>
            </a:solidFill>
          </a:ln>
        </p:spPr>
        <p:txBody>
          <a:bodyPr>
            <a:normAutofit fontScale="75000"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&lt;html&gt;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&lt;head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endParaRPr lang="en-US" altLang="zh-CN" sz="1400" dirty="0" smtClean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&lt;style type="text/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css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"&gt;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      td{text-</a:t>
            </a:r>
            <a:r>
              <a:rPr lang="en-US" altLang="zh-CN" sz="1400" dirty="0" err="1" smtClean="0">
                <a:latin typeface="+mn-lt"/>
                <a:ea typeface="宋体" panose="02010600030101010101" pitchFamily="2" charset="-122"/>
                <a:cs typeface="+mn-lt"/>
              </a:rPr>
              <a:t>align:center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;}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      #tableOddLine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{background:#E0E0E0;}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&lt;/style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endParaRPr lang="en-US" altLang="zh-CN" sz="1400" dirty="0" smtClean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  &lt;/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head&gt;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&lt;body&gt;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&lt;table width="700" height="150px" border="1"&gt;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&lt;caption&gt;&lt;strong&gt;2012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软件工程班课程表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&lt;/strong&gt;&lt;/caption&gt;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tr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节次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星期一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星期二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星期三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星期四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星期五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tr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</a:t>
            </a:r>
            <a:endParaRPr lang="en-US" altLang="zh-CN" sz="1400" dirty="0" smtClean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      &lt;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</a:rPr>
              <a:t>tr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 id="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  <a:sym typeface="+mn-ea"/>
              </a:rPr>
              <a:t>tableOddLine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"&gt; </a:t>
            </a:r>
            <a:endParaRPr lang="zh-CN" altLang="en-US" sz="1400" dirty="0">
              <a:latin typeface="+mn-lt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</a:rPr>
              <a:t>第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1-2</a:t>
            </a:r>
            <a:r>
              <a:rPr lang="zh-CN" altLang="en-US" sz="1400" dirty="0">
                <a:latin typeface="+mn-lt"/>
                <a:cs typeface="+mn-lt"/>
              </a:rPr>
              <a:t>节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&lt;/td&gt;&lt;td&gt;Java</a:t>
            </a:r>
            <a:r>
              <a:rPr lang="zh-CN" altLang="en-US" sz="1400" dirty="0">
                <a:latin typeface="+mn-lt"/>
                <a:cs typeface="+mn-lt"/>
              </a:rPr>
              <a:t>程序设计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&lt;/td&gt;</a:t>
            </a:r>
            <a:endParaRPr lang="en-US" altLang="zh-CN" sz="140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td&gt;Web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前端开发技术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数字逻辑电路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数据结构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latin typeface="+mn-lt"/>
              <a:ea typeface="Verdana" panose="020B0604030504040204" pitchFamily="34" charset="0"/>
              <a:cs typeface="+mn-lt"/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体育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&lt;/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&lt;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      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第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3-4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节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心理咨询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线性代数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数据结构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数据结构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td&gt;Web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前端开发技术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&lt;/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latin typeface="+mn-lt"/>
              <a:ea typeface="Verdana" panose="020B0604030504040204" pitchFamily="34" charset="0"/>
              <a:cs typeface="+mn-lt"/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&lt;/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table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latin typeface="+mn-lt"/>
              <a:ea typeface="Verdana" panose="020B0604030504040204" pitchFamily="34" charset="0"/>
              <a:cs typeface="+mn-lt"/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&lt;/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body&gt;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&lt;/html&gt;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5800" y="1676400"/>
            <a:ext cx="4495800" cy="2578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indent="363855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1" cstate="print"/>
          <a:srcRect t="35142"/>
          <a:stretch>
            <a:fillRect/>
          </a:stretch>
        </p:blipFill>
        <p:spPr bwMode="auto">
          <a:xfrm>
            <a:off x="4146550" y="3048000"/>
            <a:ext cx="4997450" cy="138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zh-CN" dirty="0" smtClean="0"/>
              <a:t>表格</a:t>
            </a:r>
            <a:r>
              <a:rPr lang="zh-CN" altLang="zh-CN" dirty="0"/>
              <a:t>单元格间距、单元格边距属性</a:t>
            </a:r>
            <a:endParaRPr lang="zh-CN" altLang="zh-CN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1" y="1657350"/>
            <a:ext cx="8534399" cy="22288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基本语法：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lvl="0" indent="-182880" defTabSz="1158875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&lt;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table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cellspacing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=“5px”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cellpadding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“5px”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  &lt;/table 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endParaRPr lang="en-US" altLang="zh-CN" sz="1800" kern="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cellspacing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表格的单元格和单元格之间的间距，默认值是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2px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，使得表格布局不会显得过于紧凑。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cellpadding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设置单元的内容与边框的距离。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5" name="Group 13"/>
          <p:cNvGrpSpPr/>
          <p:nvPr/>
        </p:nvGrpSpPr>
        <p:grpSpPr bwMode="auto">
          <a:xfrm>
            <a:off x="3076575" y="4343401"/>
            <a:ext cx="4391025" cy="814388"/>
            <a:chOff x="930" y="3022"/>
            <a:chExt cx="1950" cy="59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930" y="3022"/>
              <a:ext cx="952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2109" y="3022"/>
              <a:ext cx="771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rgbClr val="3333FF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6096000" y="4686301"/>
            <a:ext cx="1008062" cy="270272"/>
          </a:xfrm>
          <a:prstGeom prst="rect">
            <a:avLst/>
          </a:prstGeom>
          <a:solidFill>
            <a:srgbClr val="25C30B"/>
          </a:solidFill>
          <a:ln w="38100" algn="ctr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黑体" panose="02010609060101010101" charset="-122"/>
              </a:rPr>
              <a:t>高等数学</a:t>
            </a:r>
            <a:endParaRPr lang="zh-CN" altLang="en-US" sz="2000" dirty="0">
              <a:solidFill>
                <a:schemeClr val="bg1"/>
              </a:solidFill>
              <a:ea typeface="黑体" panose="02010609060101010101" charset="-122"/>
            </a:endParaRP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gray">
          <a:xfrm>
            <a:off x="1219201" y="4375546"/>
            <a:ext cx="1152525" cy="729854"/>
          </a:xfrm>
          <a:prstGeom prst="wedgeRoundRectCallout">
            <a:avLst>
              <a:gd name="adj1" fmla="val 111686"/>
              <a:gd name="adj2" fmla="val 17486"/>
              <a:gd name="adj3" fmla="val 16667"/>
            </a:avLst>
          </a:prstGeom>
          <a:solidFill>
            <a:srgbClr val="3333FF"/>
          </a:solidFill>
          <a:ln w="38100" algn="ctr">
            <a:solidFill>
              <a:srgbClr val="3333FF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b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这是单元格</a:t>
            </a:r>
            <a:endParaRPr lang="en-US" altLang="zh-CN" b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617470" y="2701925"/>
            <a:ext cx="3097530" cy="1871345"/>
            <a:chOff x="3941618" y="1589880"/>
            <a:chExt cx="1620982" cy="3364708"/>
          </a:xfrm>
        </p:grpSpPr>
        <p:cxnSp>
          <p:nvCxnSpPr>
            <p:cNvPr id="20" name="直接箭头连接符 19"/>
            <p:cNvCxnSpPr/>
            <p:nvPr/>
          </p:nvCxnSpPr>
          <p:spPr bwMode="auto">
            <a:xfrm>
              <a:off x="5309384" y="4940887"/>
              <a:ext cx="253216" cy="13701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2" name="曲线连接符 21"/>
            <p:cNvCxnSpPr/>
            <p:nvPr/>
          </p:nvCxnSpPr>
          <p:spPr bwMode="auto">
            <a:xfrm>
              <a:off x="3941618" y="1589880"/>
              <a:ext cx="1316259" cy="3287070"/>
            </a:xfrm>
            <a:prstGeom prst="curvedConnector3">
              <a:avLst>
                <a:gd name="adj1" fmla="val 50013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30" name="组合 29"/>
          <p:cNvGrpSpPr/>
          <p:nvPr/>
        </p:nvGrpSpPr>
        <p:grpSpPr>
          <a:xfrm>
            <a:off x="5715000" y="2590800"/>
            <a:ext cx="381000" cy="2286000"/>
            <a:chOff x="5715000" y="1733550"/>
            <a:chExt cx="381000" cy="2286000"/>
          </a:xfrm>
        </p:grpSpPr>
        <p:cxnSp>
          <p:nvCxnSpPr>
            <p:cNvPr id="19" name="直接箭头连接符 18"/>
            <p:cNvCxnSpPr/>
            <p:nvPr/>
          </p:nvCxnSpPr>
          <p:spPr bwMode="auto">
            <a:xfrm>
              <a:off x="5715000" y="4019550"/>
              <a:ext cx="381000" cy="0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" name="曲线连接符 23"/>
            <p:cNvCxnSpPr/>
            <p:nvPr/>
          </p:nvCxnSpPr>
          <p:spPr bwMode="auto">
            <a:xfrm rot="16200000" flipH="1">
              <a:off x="4738198" y="2786552"/>
              <a:ext cx="2266950" cy="160946"/>
            </a:xfrm>
            <a:prstGeom prst="curvedConnector3">
              <a:avLst>
                <a:gd name="adj1" fmla="val 50000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设置单元格的属性 </a:t>
            </a:r>
            <a:endParaRPr lang="zh-CN" altLang="en-US" dirty="0" smtClean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xfrm>
            <a:off x="641350" y="1373505"/>
            <a:ext cx="7999730" cy="1243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3600" dirty="0" smtClean="0">
                <a:latin typeface="黑体" panose="02010609060101010101" charset="-122"/>
                <a:ea typeface="宋体" panose="02010600030101010101" pitchFamily="2" charset="-122"/>
              </a:rPr>
              <a:t>   </a:t>
            </a:r>
            <a:r>
              <a:rPr lang="zh-CN" altLang="en-US" sz="1600" dirty="0" smtClean="0"/>
              <a:t>表格列标记</a:t>
            </a:r>
            <a:r>
              <a:rPr lang="en-US" altLang="zh-CN" sz="1600" dirty="0" smtClean="0"/>
              <a:t>td</a:t>
            </a:r>
            <a:r>
              <a:rPr lang="zh-CN" altLang="en-US" sz="1600" dirty="0" smtClean="0"/>
              <a:t>的属性可以设置表格单元格的显示风格。常用的属性如</a:t>
            </a:r>
            <a:r>
              <a:rPr lang="zh-CN" altLang="en-US" sz="1600" dirty="0"/>
              <a:t>下</a:t>
            </a:r>
            <a:r>
              <a:rPr lang="zh-CN" altLang="en-US" sz="1600" dirty="0" smtClean="0"/>
              <a:t>表所示。单元格的颜色、边框和对齐属性与行</a:t>
            </a:r>
            <a:r>
              <a:rPr lang="en-US" altLang="zh-CN" sz="1600" dirty="0" err="1" smtClean="0"/>
              <a:t>tr</a:t>
            </a:r>
            <a:r>
              <a:rPr lang="zh-CN" altLang="en-US" sz="1600" dirty="0" smtClean="0"/>
              <a:t>标记一样。</a:t>
            </a:r>
            <a:endParaRPr lang="en-US" altLang="zh-CN" sz="1600" dirty="0" smtClean="0">
              <a:latin typeface="黑体" panose="02010609060101010101" charset="-122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40715" y="2990216"/>
          <a:ext cx="8001000" cy="204025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68120"/>
                <a:gridCol w="2010410"/>
                <a:gridCol w="1939925"/>
                <a:gridCol w="2582545"/>
              </a:tblGrid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属性值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align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302385" algn="r"/>
                        </a:tabLs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单元格内容水平</a:t>
                      </a:r>
                      <a:r>
                        <a:rPr lang="zh-CN" sz="1600" kern="1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对齐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bordercolorlight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单元格的亮边框颜色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valign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单元格内容垂直对齐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bordercolordark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单元格的暗边框颜色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bgcolor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单元格的背景颜色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rowspan</a:t>
                      </a:r>
                      <a:endParaRPr lang="en-US" sz="1600" kern="100" dirty="0" err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单元格跨行</a:t>
                      </a:r>
                      <a:endParaRPr lang="zh-CN" sz="1600" kern="100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background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单元格背景图像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colspan</a:t>
                      </a:r>
                      <a:endParaRPr lang="en-US" sz="1600" kern="1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单元格跨列</a:t>
                      </a:r>
                      <a:endParaRPr lang="zh-CN" sz="1600" kern="100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单元格的边框颜色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单元格宽度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height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单元格高度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单元格跨行、列</a:t>
            </a:r>
            <a:endParaRPr lang="zh-CN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657350"/>
            <a:ext cx="8534400" cy="17716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/>
          <a:lstStyle/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b="0" kern="0" dirty="0">
                <a:latin typeface="+mn-lt"/>
                <a:ea typeface="+mn-ea"/>
              </a:rPr>
              <a:t> 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&lt;td&gt;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的属性用于设定表格中某一单元格的</a:t>
            </a:r>
            <a:r>
              <a:rPr lang="zh-CN" altLang="en-US" b="0" kern="0" dirty="0" smtClean="0">
                <a:latin typeface="黑体" panose="02010609060101010101" charset="-122"/>
                <a:ea typeface="黑体" panose="02010609060101010101" charset="-122"/>
              </a:rPr>
              <a:t>属性。</a:t>
            </a:r>
            <a:endParaRPr lang="zh-CN" altLang="en-US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 单元格跨行</a:t>
            </a:r>
            <a:r>
              <a:rPr lang="en-US" altLang="zh-CN" b="0" kern="0" dirty="0" err="1">
                <a:latin typeface="黑体" panose="02010609060101010101" charset="-122"/>
                <a:ea typeface="黑体" panose="02010609060101010101" charset="-122"/>
              </a:rPr>
              <a:t>rowspan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跨行合并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纵向合并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 单元格跨列</a:t>
            </a:r>
            <a:r>
              <a:rPr lang="en-US" altLang="zh-CN" b="0" kern="0" dirty="0" err="1">
                <a:latin typeface="黑体" panose="02010609060101010101" charset="-122"/>
                <a:ea typeface="黑体" panose="02010609060101010101" charset="-122"/>
              </a:rPr>
              <a:t>colspan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跨列合并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横向合并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基本语法：</a:t>
            </a:r>
            <a:endParaRPr lang="zh-CN" altLang="en-US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&lt;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rowspan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&lt;/td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      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colspan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&lt;/td&gt;</a:t>
            </a:r>
            <a:endParaRPr lang="en-US" altLang="zh-CN" sz="1800" b="0" kern="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" name="Group 17"/>
          <p:cNvGrpSpPr/>
          <p:nvPr/>
        </p:nvGrpSpPr>
        <p:grpSpPr bwMode="auto">
          <a:xfrm>
            <a:off x="1046163" y="4198144"/>
            <a:ext cx="1223962" cy="1079897"/>
            <a:chOff x="431" y="2432"/>
            <a:chExt cx="771" cy="907"/>
          </a:xfrm>
          <a:solidFill>
            <a:srgbClr val="3333FF"/>
          </a:solidFill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431" y="2432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431" y="2749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gray">
            <a:xfrm>
              <a:off x="431" y="3021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3278188" y="4198144"/>
            <a:ext cx="1079500" cy="1079897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2557464" y="4575572"/>
            <a:ext cx="649287" cy="432197"/>
          </a:xfrm>
          <a:prstGeom prst="rightArrow">
            <a:avLst>
              <a:gd name="adj1" fmla="val 50000"/>
              <a:gd name="adj2" fmla="val 28168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1" name="Freeform 9"/>
          <p:cNvSpPr/>
          <p:nvPr/>
        </p:nvSpPr>
        <p:spPr bwMode="gray">
          <a:xfrm>
            <a:off x="2616200" y="3276600"/>
            <a:ext cx="279400" cy="1371600"/>
          </a:xfrm>
          <a:custGeom>
            <a:avLst/>
            <a:gdLst/>
            <a:ahLst/>
            <a:cxnLst>
              <a:cxn ang="0">
                <a:pos x="832" y="0"/>
              </a:cxn>
              <a:cxn ang="0">
                <a:pos x="106" y="182"/>
              </a:cxn>
              <a:cxn ang="0">
                <a:pos x="197" y="953"/>
              </a:cxn>
            </a:cxnLst>
            <a:rect l="0" t="0" r="r" b="b"/>
            <a:pathLst>
              <a:path w="832" h="953">
                <a:moveTo>
                  <a:pt x="832" y="0"/>
                </a:moveTo>
                <a:cubicBezTo>
                  <a:pt x="522" y="11"/>
                  <a:pt x="212" y="23"/>
                  <a:pt x="106" y="182"/>
                </a:cubicBezTo>
                <a:cubicBezTo>
                  <a:pt x="0" y="341"/>
                  <a:pt x="182" y="825"/>
                  <a:pt x="197" y="953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grpSp>
        <p:nvGrpSpPr>
          <p:cNvPr id="12" name="Group 19"/>
          <p:cNvGrpSpPr/>
          <p:nvPr/>
        </p:nvGrpSpPr>
        <p:grpSpPr bwMode="auto">
          <a:xfrm>
            <a:off x="4862513" y="3810000"/>
            <a:ext cx="3671887" cy="379810"/>
            <a:chOff x="2699" y="2386"/>
            <a:chExt cx="2313" cy="319"/>
          </a:xfrm>
          <a:solidFill>
            <a:srgbClr val="3333FF"/>
          </a:solidFill>
        </p:grpSpPr>
        <p:sp>
          <p:nvSpPr>
            <p:cNvPr id="13" name="Rectangle 10"/>
            <p:cNvSpPr>
              <a:spLocks noChangeArrowheads="1"/>
            </p:cNvSpPr>
            <p:nvPr/>
          </p:nvSpPr>
          <p:spPr bwMode="gray">
            <a:xfrm>
              <a:off x="2699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gray">
            <a:xfrm>
              <a:off x="3470" y="2386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gray">
            <a:xfrm>
              <a:off x="4241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</p:grpSp>
      <p:sp>
        <p:nvSpPr>
          <p:cNvPr id="16" name="AutoShape 13"/>
          <p:cNvSpPr/>
          <p:nvPr/>
        </p:nvSpPr>
        <p:spPr bwMode="gray">
          <a:xfrm rot="16200000">
            <a:off x="6508949" y="2616003"/>
            <a:ext cx="377429" cy="3527425"/>
          </a:xfrm>
          <a:prstGeom prst="leftBrace">
            <a:avLst>
              <a:gd name="adj1" fmla="val 58412"/>
              <a:gd name="adj2" fmla="val 50000"/>
            </a:avLst>
          </a:prstGeom>
          <a:noFill/>
          <a:ln w="38100">
            <a:solidFill>
              <a:srgbClr val="CC0000"/>
            </a:solidFill>
            <a:rou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gray">
          <a:xfrm rot="5400000">
            <a:off x="6454974" y="4490840"/>
            <a:ext cx="486966" cy="6492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gray">
          <a:xfrm>
            <a:off x="4876800" y="5105400"/>
            <a:ext cx="3671888" cy="378619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9" name="Freeform 16"/>
          <p:cNvSpPr/>
          <p:nvPr/>
        </p:nvSpPr>
        <p:spPr bwMode="gray">
          <a:xfrm rot="21123884">
            <a:off x="5591753" y="3371442"/>
            <a:ext cx="377763" cy="15524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8" y="726"/>
              </a:cxn>
              <a:cxn ang="0">
                <a:pos x="635" y="1225"/>
              </a:cxn>
              <a:cxn ang="0">
                <a:pos x="1451" y="1270"/>
              </a:cxn>
            </a:cxnLst>
            <a:rect l="0" t="0" r="r" b="b"/>
            <a:pathLst>
              <a:path w="1451" h="1316">
                <a:moveTo>
                  <a:pt x="0" y="0"/>
                </a:moveTo>
                <a:cubicBezTo>
                  <a:pt x="151" y="261"/>
                  <a:pt x="302" y="522"/>
                  <a:pt x="408" y="726"/>
                </a:cubicBezTo>
                <a:cubicBezTo>
                  <a:pt x="514" y="930"/>
                  <a:pt x="461" y="1134"/>
                  <a:pt x="635" y="1225"/>
                </a:cubicBezTo>
                <a:cubicBezTo>
                  <a:pt x="809" y="1316"/>
                  <a:pt x="1315" y="1263"/>
                  <a:pt x="1451" y="1270"/>
                </a:cubicBezTo>
              </a:path>
            </a:pathLst>
          </a:custGeom>
          <a:noFill/>
          <a:ln w="38100" cap="flat" cmpd="sng">
            <a:solidFill>
              <a:srgbClr val="0000FA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20" name="AutoShape 18"/>
          <p:cNvSpPr/>
          <p:nvPr/>
        </p:nvSpPr>
        <p:spPr bwMode="gray">
          <a:xfrm>
            <a:off x="2341563" y="4198144"/>
            <a:ext cx="144462" cy="1079897"/>
          </a:xfrm>
          <a:prstGeom prst="rightBrace">
            <a:avLst>
              <a:gd name="adj1" fmla="val 83059"/>
              <a:gd name="adj2" fmla="val 50000"/>
            </a:avLst>
          </a:prstGeom>
          <a:noFill/>
          <a:ln w="38100">
            <a:solidFill>
              <a:srgbClr val="CC0000"/>
            </a:solidFill>
            <a:rou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元信息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&lt;meta&gt;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039495"/>
            <a:ext cx="7886700" cy="5130165"/>
          </a:xfrm>
        </p:spPr>
        <p:txBody>
          <a:bodyPr>
            <a:normAutofit fontScale="50000"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>
                <a:sym typeface="+mn-ea"/>
              </a:rPr>
              <a:t>使用示例</a:t>
            </a:r>
            <a:endParaRPr lang="zh-CN" altLang="en-US" sz="2200" dirty="0">
              <a:sym typeface="+mn-ea"/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&lt;head&gt;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</a:t>
            </a:r>
            <a:r>
              <a:rPr lang="en-US" altLang="zh-CN" sz="2200" dirty="0">
                <a:sym typeface="+mn-ea"/>
              </a:rPr>
              <a:t>&lt;meta http-equiv="Content-Type" content="text/html; charset=UTF-8"&gt;  &lt;!--H4</a:t>
            </a:r>
            <a:r>
              <a:rPr lang="zh-CN" altLang="en-US" sz="2200" dirty="0">
                <a:sym typeface="+mn-ea"/>
              </a:rPr>
              <a:t>得写这么长</a:t>
            </a:r>
            <a:r>
              <a:rPr lang="en-US" altLang="zh-CN" sz="2200" dirty="0">
                <a:sym typeface="+mn-ea"/>
              </a:rPr>
              <a:t>--&gt;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&lt;meta charset="UTF-8"&gt;    </a:t>
            </a:r>
            <a:r>
              <a:rPr lang="en-US" altLang="zh-CN" sz="2200" dirty="0"/>
              <a:t>&lt;!--H5</a:t>
            </a:r>
            <a:r>
              <a:rPr lang="zh-CN" altLang="en-US" sz="2200" dirty="0"/>
              <a:t>可以简化为这个或不写，强制规则</a:t>
            </a:r>
            <a:r>
              <a:rPr lang="en-US" altLang="zh-CN" sz="2200" dirty="0"/>
              <a:t>--&gt;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&lt;title&gt; 这是页面标题，例如深圳大学 &lt;/title&gt;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&lt;meta name="keywords" content="关键字，搜索引擎经常使用的内容" /&gt;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&lt;meta name="description" content="还是搜索引擎经常需要利用的内容" /&gt;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  &lt;meta name="copyright" content="具体内容。。。" /&gt;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 &lt;/head&gt;</a:t>
            </a: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endParaRPr lang="zh-CN" altLang="en-US" sz="2200" dirty="0"/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None/>
            </a:pPr>
            <a:r>
              <a:rPr lang="zh-CN" altLang="en-US" sz="2200" dirty="0"/>
              <a:t>还有其他各种属性：</a:t>
            </a:r>
            <a:endParaRPr lang="zh-CN" altLang="en-US" sz="2200" dirty="0"/>
          </a:p>
          <a:p>
            <a:pPr marL="450850" indent="-184150" eaLnBrk="0" hangingPunct="0">
              <a:lnSpc>
                <a:spcPct val="90000"/>
              </a:lnSpc>
              <a:spcBef>
                <a:spcPct val="20000"/>
              </a:spcBef>
              <a:buClr>
                <a:srgbClr val="0000FA"/>
              </a:buClr>
            </a:pP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&lt;meta name="generator" content="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信息参数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" /&gt; 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 marL="450850" indent="-184150" eaLnBrk="0" hangingPunct="0">
              <a:lnSpc>
                <a:spcPct val="90000"/>
              </a:lnSpc>
              <a:spcBef>
                <a:spcPct val="20000"/>
              </a:spcBef>
              <a:buClr>
                <a:srgbClr val="0000FA"/>
              </a:buClr>
            </a:pP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&lt;meta name="author" content="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信息参数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"&gt; 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 marL="450850" indent="-184150" eaLnBrk="0" hangingPunct="0">
              <a:lnSpc>
                <a:spcPct val="90000"/>
              </a:lnSpc>
              <a:spcBef>
                <a:spcPct val="20000"/>
              </a:spcBef>
              <a:buClr>
                <a:srgbClr val="0000FA"/>
              </a:buClr>
            </a:pP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&lt;meta name="robots" </a:t>
            </a:r>
            <a:r>
              <a:rPr lang="en-US" altLang="zh-CN" sz="2200" dirty="0" err="1">
                <a:solidFill>
                  <a:srgbClr val="FF0000"/>
                </a:solidFill>
                <a:sym typeface="+mn-ea"/>
              </a:rPr>
              <a:t>contect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="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信息参数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"&gt; </a:t>
            </a:r>
            <a:endParaRPr lang="en-US" altLang="zh-CN" sz="2200" b="0" dirty="0">
              <a:solidFill>
                <a:srgbClr val="FF0000"/>
              </a:solidFill>
            </a:endParaRPr>
          </a:p>
          <a:p>
            <a:pPr marL="450850" indent="-184150" eaLnBrk="0" hangingPunct="0">
              <a:lnSpc>
                <a:spcPct val="90000"/>
              </a:lnSpc>
              <a:spcBef>
                <a:spcPct val="20000"/>
              </a:spcBef>
              <a:buClr>
                <a:srgbClr val="0000FA"/>
              </a:buClr>
            </a:pP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&lt;meta http-</a:t>
            </a:r>
            <a:r>
              <a:rPr lang="en-US" altLang="zh-CN" sz="2200" dirty="0" err="1">
                <a:solidFill>
                  <a:srgbClr val="FF0000"/>
                </a:solidFill>
                <a:sym typeface="+mn-ea"/>
              </a:rPr>
              <a:t>equiv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="refresh" content="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时间； </a:t>
            </a:r>
            <a:r>
              <a:rPr lang="en-US" altLang="zh-CN" sz="2200" dirty="0" err="1">
                <a:solidFill>
                  <a:srgbClr val="FF0000"/>
                </a:solidFill>
                <a:sym typeface="+mn-ea"/>
              </a:rPr>
              <a:t>url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=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网址参数</a:t>
            </a: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"&gt; </a:t>
            </a:r>
            <a:endParaRPr lang="zh-CN" altLang="en-US" sz="2200" b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 </a:t>
            </a:r>
            <a:endParaRPr lang="zh-CN" altLang="en-US" dirty="0" smtClean="0"/>
          </a:p>
        </p:txBody>
      </p:sp>
      <p:sp>
        <p:nvSpPr>
          <p:cNvPr id="46083" name="矩形 5"/>
          <p:cNvSpPr>
            <a:spLocks noChangeArrowheads="1"/>
          </p:cNvSpPr>
          <p:nvPr/>
        </p:nvSpPr>
        <p:spPr bwMode="auto">
          <a:xfrm>
            <a:off x="387985" y="1538605"/>
            <a:ext cx="7832725" cy="5026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&lt;table border="1" width="500px" align="center" 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bordercolor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="#3366ff"&gt;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&lt;caption&gt;</a:t>
            </a:r>
            <a:r>
              <a:rPr lang="zh-CN" altLang="en-US" sz="1400" dirty="0">
                <a:ea typeface="黑体" panose="02010609060101010101" charset="-122"/>
                <a:cs typeface="+mn-lt"/>
              </a:rPr>
              <a:t>云计算与物联网会议日程安排表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&lt;/caption&gt;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 align="center"&gt;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 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colspan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="2"&gt;</a:t>
            </a:r>
            <a:r>
              <a:rPr lang="zh-CN" altLang="en-US" sz="1400" dirty="0">
                <a:ea typeface="黑体" panose="02010609060101010101" charset="-122"/>
                <a:cs typeface="+mn-lt"/>
              </a:rPr>
              <a:t>上午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&lt;/td&gt;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 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colspan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="2"&gt;</a:t>
            </a:r>
            <a:r>
              <a:rPr lang="zh-CN" altLang="en-US" sz="1400" dirty="0">
                <a:ea typeface="黑体" panose="02010609060101010101" charset="-122"/>
                <a:cs typeface="+mn-lt"/>
              </a:rPr>
              <a:t>下午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&lt;/td&gt;  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&lt;/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&gt;  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 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&lt;td&gt;8:00-10:00&lt;/td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  &lt;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td&gt;10:10-12:00&lt;/td&gt;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&lt;td&gt;14:00-16:00&lt;/td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  &lt;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td&gt;16:10-18:00&lt;/td&gt;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&lt;/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&lt;</a:t>
            </a:r>
            <a:r>
              <a:rPr lang="en-US" altLang="zh-CN" sz="1400" dirty="0" err="1" smtClean="0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 align="center"&gt;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  &lt;td </a:t>
            </a:r>
            <a:r>
              <a:rPr lang="en-US" altLang="zh-CN" sz="1400" dirty="0" err="1" smtClean="0">
                <a:ea typeface="黑体" panose="02010609060101010101" charset="-122"/>
                <a:cs typeface="+mn-lt"/>
              </a:rPr>
              <a:t>rowspan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="2"&gt;</a:t>
            </a:r>
            <a:r>
              <a:rPr lang="zh-CN" altLang="en-US" sz="1400" dirty="0" smtClean="0">
                <a:ea typeface="黑体" panose="02010609060101010101" charset="-122"/>
                <a:cs typeface="+mn-lt"/>
              </a:rPr>
              <a:t>领导讲话 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&lt;/td&gt;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      </a:t>
            </a:r>
            <a:r>
              <a:rPr lang="en-US" altLang="zh-CN" sz="1400" dirty="0" smtClean="0">
                <a:ea typeface="黑体" panose="02010609060101010101" charset="-122"/>
                <a:cs typeface="+mn-lt"/>
                <a:sym typeface="+mn-ea"/>
              </a:rPr>
              <a:t>&lt;td&gt;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大会主题报告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分会专题报告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  &lt;td 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rowspan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="2"&gt;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总结报告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&lt;/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&lt;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align="center"&gt;    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专家报告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分组讨论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 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&lt;/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&lt;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align="center"&gt;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&lt;td 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colspan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="4"&gt;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全天参观考察无锡国家物联网中心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 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&lt;/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&lt;/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table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</p:txBody>
      </p:sp>
      <p:sp>
        <p:nvSpPr>
          <p:cNvPr id="46084" name="矩形 6"/>
          <p:cNvSpPr>
            <a:spLocks noChangeArrowheads="1"/>
          </p:cNvSpPr>
          <p:nvPr/>
        </p:nvSpPr>
        <p:spPr bwMode="auto">
          <a:xfrm>
            <a:off x="4800600" y="1657350"/>
            <a:ext cx="4267200" cy="27051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en-US" altLang="zh-CN" sz="12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" cstate="print"/>
          <a:srcRect t="39589"/>
          <a:stretch>
            <a:fillRect/>
          </a:stretch>
        </p:blipFill>
        <p:spPr bwMode="auto">
          <a:xfrm>
            <a:off x="3590925" y="2802255"/>
            <a:ext cx="5307965" cy="183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表格嵌套 </a:t>
            </a:r>
            <a:endParaRPr lang="zh-CN" altLang="en-US" dirty="0" smtClean="0"/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252776"/>
            <a:ext cx="8534400" cy="1456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800" dirty="0"/>
              <a:t>通常情况下，使用表格嵌套时，表格不宜过多使用，否则会降低网站访问速度。表格嵌套一般采用在单元格内嵌套表格。</a:t>
            </a:r>
            <a:endParaRPr lang="zh-CN" altLang="zh-CN" sz="1800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90800" y="3200400"/>
            <a:ext cx="4351338" cy="232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 </a:t>
            </a:r>
            <a:endParaRPr lang="zh-CN" altLang="en-US" dirty="0" smtClean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223520" y="1262936"/>
            <a:ext cx="8534400" cy="1075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400" dirty="0"/>
              <a:t> </a:t>
            </a:r>
            <a:r>
              <a:rPr lang="zh-CN" altLang="en-US" sz="1400" dirty="0" smtClean="0"/>
              <a:t>      表格以简洁明了和高效快捷的方式将图片、文本、数据和表单的元素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有序的</a:t>
            </a:r>
            <a:r>
              <a:rPr lang="zh-CN" altLang="en-US" sz="1400" dirty="0" smtClean="0"/>
              <a:t>显示在页面上。</a:t>
            </a:r>
            <a:endParaRPr lang="zh-CN" altLang="en-US" sz="14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52118" y="2395855"/>
          <a:ext cx="8305800" cy="25146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21585"/>
                <a:gridCol w="1541780"/>
                <a:gridCol w="2414905"/>
                <a:gridCol w="1827530"/>
              </a:tblGrid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&lt;table&gt;&lt;/table&gt;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表格标记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定义表格的表头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&lt;caption&gt;&lt;/caption&gt;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</a:t>
                      </a: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格标</a:t>
                      </a:r>
                      <a:r>
                        <a:rPr lang="zh-CN" sz="16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题</a:t>
                      </a: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标记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定义表格的主体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表格表头标记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定义表格的页脚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&lt;tr&gt;&lt;/tr&gt;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表格的行标记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r>
                        <a:rPr lang="zh-CN" altLang="en-US" sz="1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兼容问题</a:t>
                      </a:r>
                      <a:endParaRPr lang="zh-CN" altLang="en-US" sz="10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&lt;td&gt;&lt;/td&gt;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表格的列标记</a:t>
                      </a:r>
                      <a:endParaRPr lang="zh-CN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学生表例子</a:t>
            </a:r>
            <a:endParaRPr lang="zh-CN" altLang="en-US" dirty="0" smtClean="0"/>
          </a:p>
        </p:txBody>
      </p:sp>
      <p:sp>
        <p:nvSpPr>
          <p:cNvPr id="17410" name="内容占位符 3"/>
          <p:cNvSpPr>
            <a:spLocks noGrp="1"/>
          </p:cNvSpPr>
          <p:nvPr>
            <p:ph idx="1"/>
          </p:nvPr>
        </p:nvSpPr>
        <p:spPr>
          <a:xfrm>
            <a:off x="345440" y="1162685"/>
            <a:ext cx="3505200" cy="5039360"/>
          </a:xfrm>
          <a:ln>
            <a:solidFill>
              <a:schemeClr val="bg1"/>
            </a:solidFill>
          </a:ln>
        </p:spPr>
        <p:txBody>
          <a:bodyPr>
            <a:normAutofit fontScale="85000"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&lt;html&gt;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&lt;head&gt;&lt;/head&gt;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&lt;body&gt;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&lt;table border="1"&gt;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r>
              <a:rPr lang="zh-CN" altLang="en-US" sz="1600" dirty="0" smtClean="0">
                <a:ea typeface="宋体" panose="02010600030101010101" pitchFamily="2" charset="-122"/>
              </a:rPr>
              <a:t>姓名</a:t>
            </a:r>
            <a:r>
              <a:rPr lang="en-US" altLang="zh-CN" sz="1600" dirty="0" smtClean="0">
                <a:ea typeface="宋体" panose="02010600030101010101" pitchFamily="2" charset="-122"/>
              </a:rPr>
              <a:t>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r>
              <a:rPr lang="zh-CN" altLang="en-US" sz="1600" dirty="0" smtClean="0">
                <a:ea typeface="宋体" panose="02010600030101010101" pitchFamily="2" charset="-122"/>
              </a:rPr>
              <a:t>单位</a:t>
            </a:r>
            <a:r>
              <a:rPr lang="en-US" altLang="zh-CN" sz="1600" dirty="0" smtClean="0">
                <a:ea typeface="宋体" panose="02010600030101010101" pitchFamily="2" charset="-122"/>
              </a:rPr>
              <a:t>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r>
              <a:rPr lang="zh-CN" altLang="en-US" sz="1600" dirty="0" smtClean="0">
                <a:ea typeface="宋体" panose="02010600030101010101" pitchFamily="2" charset="-122"/>
              </a:rPr>
              <a:t>学号</a:t>
            </a:r>
            <a:r>
              <a:rPr lang="en-US" altLang="zh-CN" sz="1600" dirty="0" smtClean="0">
                <a:ea typeface="宋体" panose="02010600030101010101" pitchFamily="2" charset="-122"/>
              </a:rPr>
              <a:t>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th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&lt;td&gt;</a:t>
            </a:r>
            <a:r>
              <a:rPr lang="zh-CN" altLang="en-US" sz="1600" dirty="0" smtClean="0">
                <a:ea typeface="宋体" panose="02010600030101010101" pitchFamily="2" charset="-122"/>
              </a:rPr>
              <a:t>王小品</a:t>
            </a:r>
            <a:r>
              <a:rPr lang="en-US" altLang="zh-CN" sz="1600" dirty="0" smtClean="0">
                <a:ea typeface="宋体" panose="02010600030101010101" pitchFamily="2" charset="-122"/>
              </a:rPr>
              <a:t>&lt;/td&gt;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&lt;td&gt;</a:t>
            </a:r>
            <a:r>
              <a:rPr lang="zh-CN" altLang="en-US" sz="1600" dirty="0" smtClean="0">
                <a:ea typeface="宋体" panose="02010600030101010101" pitchFamily="2" charset="-122"/>
              </a:rPr>
              <a:t>商学院</a:t>
            </a:r>
            <a:r>
              <a:rPr lang="en-US" altLang="zh-CN" sz="1600" dirty="0" smtClean="0">
                <a:ea typeface="宋体" panose="02010600030101010101" pitchFamily="2" charset="-122"/>
              </a:rPr>
              <a:t>&lt;/td&gt;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  &lt;td&gt;110204&lt;/td&gt;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tr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>
                <a:ea typeface="黑体" panose="02010609060101010101" charset="-122"/>
              </a:rPr>
              <a:t>    &lt;</a:t>
            </a:r>
            <a:r>
              <a:rPr lang="en-US" altLang="zh-CN" sz="1600" dirty="0" err="1">
                <a:ea typeface="黑体" panose="02010609060101010101" charset="-122"/>
              </a:rPr>
              <a:t>tr</a:t>
            </a:r>
            <a:r>
              <a:rPr lang="en-US" altLang="zh-CN" sz="1600" dirty="0" smtClean="0">
                <a:ea typeface="黑体" panose="02010609060101010101" charset="-122"/>
              </a:rPr>
              <a:t>&gt;</a:t>
            </a:r>
            <a:endParaRPr lang="en-US" altLang="zh-CN" sz="1600" dirty="0" smtClean="0">
              <a:ea typeface="黑体" panose="02010609060101010101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 smtClean="0">
                <a:ea typeface="黑体" panose="02010609060101010101" charset="-122"/>
              </a:rPr>
              <a:t>      &lt;</a:t>
            </a:r>
            <a:r>
              <a:rPr lang="en-US" altLang="zh-CN" sz="1600" dirty="0">
                <a:ea typeface="黑体" panose="02010609060101010101" charset="-122"/>
              </a:rPr>
              <a:t>td&gt;</a:t>
            </a:r>
            <a:r>
              <a:rPr lang="zh-CN" altLang="en-US" sz="1600" dirty="0">
                <a:ea typeface="黑体" panose="02010609060101010101" charset="-122"/>
              </a:rPr>
              <a:t>李白</a:t>
            </a:r>
            <a:r>
              <a:rPr lang="en-US" altLang="zh-CN" sz="1600" dirty="0">
                <a:ea typeface="黑体" panose="02010609060101010101" charset="-122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 smtClean="0">
                <a:ea typeface="黑体" panose="02010609060101010101" charset="-122"/>
                <a:sym typeface="+mn-ea"/>
              </a:rPr>
              <a:t>      &lt;</a:t>
            </a:r>
            <a:r>
              <a:rPr lang="en-US" altLang="zh-CN" sz="1600" dirty="0">
                <a:ea typeface="黑体" panose="02010609060101010101" charset="-122"/>
                <a:sym typeface="+mn-ea"/>
              </a:rPr>
              <a:t>td&gt;</a:t>
            </a:r>
            <a:r>
              <a:rPr lang="zh-CN" altLang="en-US" sz="1600" dirty="0">
                <a:ea typeface="黑体" panose="02010609060101010101" charset="-122"/>
                <a:sym typeface="+mn-ea"/>
              </a:rPr>
              <a:t>机械学院</a:t>
            </a:r>
            <a:r>
              <a:rPr lang="en-US" altLang="zh-CN" sz="1600" dirty="0">
                <a:ea typeface="黑体" panose="02010609060101010101" charset="-122"/>
                <a:sym typeface="+mn-ea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      &lt;td&gt;100244&lt;/td&gt;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    &lt;/</a:t>
            </a:r>
            <a:r>
              <a:rPr lang="en-US" altLang="zh-CN" sz="1600" dirty="0" err="1">
                <a:ea typeface="黑体" panose="02010609060101010101" charset="-122"/>
                <a:sym typeface="+mn-ea"/>
              </a:rPr>
              <a:t>tr</a:t>
            </a:r>
            <a:r>
              <a:rPr lang="en-US" altLang="zh-CN" sz="1600" dirty="0">
                <a:ea typeface="黑体" panose="02010609060101010101" charset="-122"/>
                <a:sym typeface="+mn-ea"/>
              </a:rPr>
              <a:t>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  &lt;/table&gt;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&lt;/body&gt;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  <a:sym typeface="+mn-ea"/>
              </a:rPr>
              <a:t>&lt;/html&gt;</a:t>
            </a:r>
            <a:endParaRPr lang="en-US" altLang="zh-CN" sz="1600" dirty="0" smtClean="0">
              <a:ea typeface="宋体" panose="02010600030101010101" pitchFamily="2" charset="-122"/>
            </a:endParaRPr>
          </a:p>
        </p:txBody>
      </p:sp>
      <p:sp>
        <p:nvSpPr>
          <p:cNvPr id="17411" name="矩形 4"/>
          <p:cNvSpPr>
            <a:spLocks noChangeArrowheads="1"/>
          </p:cNvSpPr>
          <p:nvPr/>
        </p:nvSpPr>
        <p:spPr bwMode="auto">
          <a:xfrm>
            <a:off x="4572000" y="4239905"/>
            <a:ext cx="3124200" cy="28321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ea typeface="黑体" panose="02010609060101010101" charset="-122"/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1" cstate="print"/>
          <a:srcRect t="30338"/>
          <a:stretch>
            <a:fillRect/>
          </a:stretch>
        </p:blipFill>
        <p:spPr bwMode="auto">
          <a:xfrm>
            <a:off x="3256280" y="2503170"/>
            <a:ext cx="5205095" cy="235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表格标记 </a:t>
            </a:r>
            <a:endParaRPr lang="zh-CN" altLang="en-US" dirty="0" smtClean="0"/>
          </a:p>
        </p:txBody>
      </p:sp>
      <p:graphicFrame>
        <p:nvGraphicFramePr>
          <p:cNvPr id="6" name="Group 88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472124" y="2171700"/>
          <a:ext cx="2893060" cy="2809875"/>
        </p:xfrm>
        <a:graphic>
          <a:graphicData uri="http://schemas.openxmlformats.org/drawingml/2006/table">
            <a:tbl>
              <a:tblPr/>
              <a:tblGrid>
                <a:gridCol w="822325"/>
                <a:gridCol w="1099820"/>
                <a:gridCol w="970915"/>
              </a:tblGrid>
              <a:tr h="57848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学生信息表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553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姓名</a:t>
                      </a:r>
                      <a:endParaRPr kumimoji="0" lang="zh-CN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院系名称</a:t>
                      </a:r>
                      <a:endParaRPr kumimoji="0" lang="zh-CN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班级</a:t>
                      </a:r>
                      <a:endParaRPr kumimoji="0" lang="zh-CN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王小品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商学院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110204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李白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机械学院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100244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林之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外语系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090101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46"/>
          <p:cNvSpPr txBox="1">
            <a:spLocks noChangeArrowheads="1"/>
          </p:cNvSpPr>
          <p:nvPr/>
        </p:nvSpPr>
        <p:spPr bwMode="gray">
          <a:xfrm>
            <a:off x="4013200" y="2171701"/>
            <a:ext cx="863600" cy="2953385"/>
          </a:xfrm>
          <a:prstGeom prst="rect">
            <a:avLst/>
          </a:prstGeom>
          <a:noFill/>
          <a:ln w="38100" algn="ctr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charset="-122"/>
              </a:rPr>
              <a:t>标题</a:t>
            </a:r>
            <a:endParaRPr lang="en-US" altLang="zh-CN" sz="2000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i="1" dirty="0">
                <a:solidFill>
                  <a:srgbClr val="FF0000"/>
                </a:solidFill>
                <a:ea typeface="微软雅黑" panose="020B0503020204020204" charset="-122"/>
              </a:rPr>
              <a:t>表头</a:t>
            </a:r>
            <a:endParaRPr lang="en-US" altLang="zh-CN" sz="2000" i="1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i="1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charset="-122"/>
              </a:rPr>
              <a:t>表</a:t>
            </a:r>
            <a:r>
              <a:rPr lang="zh-CN" altLang="en-US" sz="2000" dirty="0" smtClean="0">
                <a:solidFill>
                  <a:srgbClr val="FF0000"/>
                </a:solidFill>
                <a:ea typeface="微软雅黑" panose="020B0503020204020204" charset="-122"/>
              </a:rPr>
              <a:t>体</a:t>
            </a:r>
            <a:endParaRPr lang="en-US" altLang="zh-CN" sz="2000" dirty="0" smtClean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charset="-122"/>
              </a:rPr>
              <a:t>表尾</a:t>
            </a:r>
            <a:endParaRPr lang="zh-CN" altLang="en-US" sz="2000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sp>
        <p:nvSpPr>
          <p:cNvPr id="10" name="Rectangle 49"/>
          <p:cNvSpPr>
            <a:spLocks noChangeArrowheads="1"/>
          </p:cNvSpPr>
          <p:nvPr/>
        </p:nvSpPr>
        <p:spPr bwMode="gray">
          <a:xfrm>
            <a:off x="5417185" y="2269093"/>
            <a:ext cx="3505200" cy="2758440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&lt;table&gt;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&lt;caption&gt;…&lt;/caption&gt;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&gt;…&lt;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ea typeface="黑体" panose="02010609060101010101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 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&lt;td&gt;</a:t>
            </a:r>
            <a:r>
              <a:rPr lang="zh-CN" altLang="en-US" sz="1600" dirty="0">
                <a:ea typeface="黑体" panose="02010609060101010101" charset="-122"/>
              </a:rPr>
              <a:t>李白</a:t>
            </a:r>
            <a:r>
              <a:rPr lang="en-US" altLang="zh-CN" sz="1600" dirty="0">
                <a:ea typeface="黑体" panose="02010609060101010101" charset="-122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&lt;td&gt;</a:t>
            </a:r>
            <a:r>
              <a:rPr lang="zh-CN" altLang="en-US" sz="1600" dirty="0">
                <a:ea typeface="黑体" panose="02010609060101010101" charset="-122"/>
              </a:rPr>
              <a:t>机械学院</a:t>
            </a:r>
            <a:r>
              <a:rPr lang="en-US" altLang="zh-CN" sz="1600" dirty="0">
                <a:ea typeface="黑体" panose="02010609060101010101" charset="-122"/>
              </a:rPr>
              <a:t>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&lt;td&gt; </a:t>
            </a:r>
            <a:r>
              <a:rPr lang="en-US" altLang="zh-CN" sz="1600" dirty="0">
                <a:ea typeface="黑体" panose="02010609060101010101" charset="-122"/>
              </a:rPr>
              <a:t>100244 &lt;/td&gt;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    …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 &lt;/</a:t>
            </a:r>
            <a:r>
              <a:rPr lang="en-US" altLang="zh-CN" sz="1600" dirty="0" err="1">
                <a:ea typeface="黑体" panose="02010609060101010101" charset="-122"/>
              </a:rPr>
              <a:t>tr</a:t>
            </a:r>
            <a:r>
              <a:rPr lang="en-US" altLang="zh-CN" sz="1600" dirty="0">
                <a:ea typeface="黑体" panose="02010609060101010101" charset="-122"/>
              </a:rPr>
              <a:t>&gt;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   &lt;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anose="02010609060101010101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ea typeface="黑体" panose="02010609060101010101" charset="-122"/>
              </a:rPr>
              <a:t>   …</a:t>
            </a:r>
            <a:endParaRPr lang="en-US" altLang="zh-CN" sz="1600" dirty="0">
              <a:ea typeface="黑体" panose="02010609060101010101" charset="-122"/>
            </a:endParaRP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anose="02010609060101010101" charset="-122"/>
              </a:rPr>
              <a:t>&lt;/table&gt;</a:t>
            </a:r>
            <a:endParaRPr lang="en-US" altLang="zh-CN" sz="1600" dirty="0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12" name="Text Box 83"/>
          <p:cNvSpPr txBox="1">
            <a:spLocks noChangeArrowheads="1"/>
          </p:cNvSpPr>
          <p:nvPr/>
        </p:nvSpPr>
        <p:spPr bwMode="gray">
          <a:xfrm>
            <a:off x="302895" y="5125085"/>
            <a:ext cx="8619490" cy="163004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表格结构：</a:t>
            </a:r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anose="02010609060101010101" charset="-122"/>
              </a:rPr>
              <a:t>thead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anose="02010609060101010101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anose="02010609060101010101" charset="-122"/>
              </a:rPr>
              <a:t>tbody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anose="02010609060101010101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anose="02010609060101010101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anose="02010609060101010101" charset="-122"/>
              </a:rPr>
              <a:t>tfoot</a:t>
            </a:r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&gt;</a:t>
            </a:r>
            <a:endParaRPr lang="en-US" altLang="zh-CN" sz="2000" dirty="0">
              <a:solidFill>
                <a:srgbClr val="FF0000"/>
              </a:solidFill>
              <a:ea typeface="黑体" panose="02010609060101010101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使用次序是thead、tfoot、tbody，使得可在收到所有数据前呈现页脚。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长表格使用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，表内滚动时冻结表头；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时表头和页脚出现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在每张页面。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有一些浏览器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兼容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问题。</a:t>
            </a:r>
            <a:endParaRPr lang="zh-CN" altLang="en-US" sz="2000" dirty="0">
              <a:solidFill>
                <a:schemeClr val="tx1"/>
              </a:solidFill>
              <a:ea typeface="黑体" panose="02010609060101010101" charset="-122"/>
            </a:endParaRPr>
          </a:p>
          <a:p>
            <a:pPr eaLnBrk="0" hangingPunct="0"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ea typeface="黑体" panose="02010609060101010101" charset="-122"/>
            </a:endParaRPr>
          </a:p>
        </p:txBody>
      </p:sp>
      <p:sp>
        <p:nvSpPr>
          <p:cNvPr id="26" name="Text Box 47"/>
          <p:cNvSpPr txBox="1">
            <a:spLocks noChangeArrowheads="1"/>
          </p:cNvSpPr>
          <p:nvPr/>
        </p:nvSpPr>
        <p:spPr bwMode="gray">
          <a:xfrm>
            <a:off x="654050" y="1714501"/>
            <a:ext cx="3155950" cy="33972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Word</a:t>
            </a:r>
            <a:r>
              <a:rPr lang="zh-CN" altLang="en-US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Execl</a:t>
            </a:r>
            <a:r>
              <a:rPr lang="zh-CN" altLang="en-US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中的表格</a:t>
            </a:r>
            <a:endParaRPr lang="zh-CN" altLang="en-US">
              <a:solidFill>
                <a:srgbClr val="0000F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 Box 48"/>
          <p:cNvSpPr txBox="1">
            <a:spLocks noChangeArrowheads="1"/>
          </p:cNvSpPr>
          <p:nvPr/>
        </p:nvSpPr>
        <p:spPr bwMode="gray">
          <a:xfrm>
            <a:off x="6019800" y="1702594"/>
            <a:ext cx="2592388" cy="33972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A"/>
                </a:solidFill>
                <a:latin typeface="微软雅黑" panose="020B0503020204020204" charset="-122"/>
                <a:ea typeface="微软雅黑" panose="020B0503020204020204" charset="-122"/>
              </a:rPr>
              <a:t>网页中的表格</a:t>
            </a:r>
            <a:endParaRPr lang="zh-CN" altLang="en-US">
              <a:solidFill>
                <a:srgbClr val="0000F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Rectangle 56"/>
          <p:cNvSpPr>
            <a:spLocks noChangeArrowheads="1"/>
          </p:cNvSpPr>
          <p:nvPr/>
        </p:nvSpPr>
        <p:spPr bwMode="gray">
          <a:xfrm>
            <a:off x="3667760" y="1702277"/>
            <a:ext cx="1554480" cy="33972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A"/>
                </a:solidFill>
                <a:ea typeface="微软雅黑" panose="020B0503020204020204" charset="-122"/>
              </a:rPr>
              <a:t>表格构成元素</a:t>
            </a:r>
            <a:endParaRPr lang="en-US" altLang="zh-CN">
              <a:solidFill>
                <a:srgbClr val="0000FA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语法 </a:t>
            </a:r>
            <a:endParaRPr lang="zh-CN" altLang="en-US" dirty="0" smtClean="0"/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688975" y="1495425"/>
            <a:ext cx="7438390" cy="3867150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HTML</a:t>
            </a:r>
            <a:r>
              <a:rPr lang="zh-CN" altLang="en-US" sz="1400" dirty="0" smtClean="0"/>
              <a:t>中，使用</a:t>
            </a:r>
            <a:r>
              <a:rPr lang="en-US" altLang="zh-CN" sz="1400" dirty="0" smtClean="0"/>
              <a:t>&lt;table&gt;&lt;/table&gt;</a:t>
            </a:r>
            <a:r>
              <a:rPr lang="zh-CN" altLang="en-US" sz="1400" dirty="0" smtClean="0"/>
              <a:t>标记可以创建表格。</a:t>
            </a:r>
            <a:endParaRPr lang="en-US" altLang="zh-CN" sz="1400" dirty="0" smtClean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&lt;table&gt;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 &lt;caption&gt;</a:t>
            </a:r>
            <a:r>
              <a:rPr lang="zh-CN" altLang="en-US" sz="2000" dirty="0" smtClean="0">
                <a:solidFill>
                  <a:srgbClr val="FF0000"/>
                </a:solidFill>
              </a:rPr>
              <a:t>插入表格标题</a:t>
            </a:r>
            <a:r>
              <a:rPr lang="en-US" altLang="zh-CN" sz="2000" dirty="0" smtClean="0">
                <a:solidFill>
                  <a:srgbClr val="FF0000"/>
                </a:solidFill>
              </a:rPr>
              <a:t>&lt;/caption&gt;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          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&lt;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    &lt;td &gt;&lt;/td&gt; &lt;td &gt;&lt;/td&gt; &lt;td &gt;&lt;/td&gt; </a:t>
            </a:r>
            <a:r>
              <a:rPr lang="en-US" altLang="zh-CN" sz="2000" dirty="0">
                <a:solidFill>
                  <a:srgbClr val="FF0000"/>
                </a:solidFill>
              </a:rPr>
              <a:t>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2000" dirty="0" smtClean="0">
                <a:solidFill>
                  <a:srgbClr val="FF0000"/>
                </a:solidFill>
              </a:rPr>
              <a:t>&gt;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&lt;/table&gt;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/>
              <a:t>语法说明</a:t>
            </a:r>
            <a:endParaRPr lang="zh-CN" altLang="en-US" sz="1400" dirty="0" smtClean="0"/>
          </a:p>
          <a:p>
            <a:pPr>
              <a:buNone/>
            </a:pPr>
            <a:r>
              <a:rPr lang="zh-CN" altLang="en-US" sz="1400" dirty="0" smtClean="0"/>
              <a:t>   </a:t>
            </a:r>
            <a:r>
              <a:rPr lang="en-US" altLang="zh-CN" sz="1400" dirty="0" smtClean="0"/>
              <a:t>&lt;table&gt;&lt;/table&gt;</a:t>
            </a:r>
            <a:r>
              <a:rPr lang="zh-CN" altLang="en-US" sz="1400" dirty="0" smtClean="0"/>
              <a:t>标记表示插入表格；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&gt;&lt;/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</a:t>
            </a:r>
            <a:r>
              <a:rPr lang="zh-CN" altLang="en-US" sz="1400" dirty="0" smtClean="0"/>
              <a:t>表示插入一行；</a:t>
            </a:r>
            <a:r>
              <a:rPr lang="en-US" altLang="zh-CN" sz="1400" dirty="0" smtClean="0"/>
              <a:t>&lt;td&gt;&lt;/td&gt;</a:t>
            </a:r>
            <a:r>
              <a:rPr lang="zh-CN" altLang="en-US" sz="1400" dirty="0" smtClean="0"/>
              <a:t>表示插入一列；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th</a:t>
            </a:r>
            <a:r>
              <a:rPr lang="en-US" altLang="zh-CN" sz="1400" dirty="0" smtClean="0"/>
              <a:t>&gt;&lt;/</a:t>
            </a:r>
            <a:r>
              <a:rPr lang="en-US" altLang="zh-CN" sz="1400" dirty="0" err="1" smtClean="0"/>
              <a:t>th</a:t>
            </a:r>
            <a:r>
              <a:rPr lang="en-US" altLang="zh-CN" sz="1400" dirty="0" smtClean="0"/>
              <a:t>&gt;</a:t>
            </a:r>
            <a:r>
              <a:rPr lang="zh-CN" altLang="en-US" sz="1400" dirty="0" smtClean="0"/>
              <a:t>插入表头。</a:t>
            </a:r>
            <a:endParaRPr lang="zh-CN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86080" y="1066800"/>
            <a:ext cx="5857240" cy="5351780"/>
          </a:xfrm>
          <a:ln>
            <a:solidFill>
              <a:schemeClr val="bg1"/>
            </a:solidFill>
          </a:ln>
        </p:spPr>
        <p:txBody>
          <a:bodyPr>
            <a:normAutofit fontScale="75000"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&lt;html&gt;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&lt;head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endParaRPr lang="en-US" altLang="zh-CN" sz="1400" dirty="0" smtClean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&lt;style type="text/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css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"&gt;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      td{text-</a:t>
            </a:r>
            <a:r>
              <a:rPr lang="en-US" altLang="zh-CN" sz="1400" dirty="0" err="1" smtClean="0">
                <a:latin typeface="+mn-lt"/>
                <a:ea typeface="宋体" panose="02010600030101010101" pitchFamily="2" charset="-122"/>
                <a:cs typeface="+mn-lt"/>
              </a:rPr>
              <a:t>align:center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;}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      #tableOddLine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{background:#E0E0E0;}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&lt;/style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endParaRPr lang="en-US" altLang="zh-CN" sz="1400" dirty="0" smtClean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  &lt;/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head&gt;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&lt;body&gt;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&lt;table width="700" height="150px" border="1"&gt;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&lt;caption&gt;&lt;strong&gt;2012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软件工程班课程表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&lt;/strong&gt;&lt;/caption&gt;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tr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节次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星期一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星期二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星期三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  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星期四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</a:rPr>
              <a:t>&gt;&lt;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</a:t>
            </a:r>
            <a:r>
              <a:rPr lang="zh-CN" altLang="en-US" sz="1400" dirty="0">
                <a:latin typeface="+mn-lt"/>
                <a:ea typeface="宋体" panose="02010600030101010101" pitchFamily="2" charset="-122"/>
                <a:cs typeface="+mn-lt"/>
              </a:rPr>
              <a:t>星期五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th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       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      &lt;/</a:t>
            </a:r>
            <a:r>
              <a:rPr lang="en-US" altLang="zh-CN" sz="1400" dirty="0" err="1">
                <a:latin typeface="+mn-lt"/>
                <a:ea typeface="宋体" panose="02010600030101010101" pitchFamily="2" charset="-122"/>
                <a:cs typeface="+mn-lt"/>
              </a:rPr>
              <a:t>tr</a:t>
            </a:r>
            <a:r>
              <a:rPr lang="en-US" altLang="zh-CN" sz="1400" dirty="0">
                <a:latin typeface="+mn-lt"/>
                <a:ea typeface="宋体" panose="02010600030101010101" pitchFamily="2" charset="-122"/>
                <a:cs typeface="+mn-lt"/>
              </a:rPr>
              <a:t>&gt;  </a:t>
            </a:r>
            <a:endParaRPr lang="en-US" altLang="zh-CN" sz="1400" dirty="0" smtClean="0">
              <a:latin typeface="+mn-lt"/>
              <a:ea typeface="宋体" panose="02010600030101010101" pitchFamily="2" charset="-122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      &lt;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</a:rPr>
              <a:t>tr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 id="</a:t>
            </a:r>
            <a:r>
              <a:rPr lang="en-US" altLang="zh-CN" sz="1400" dirty="0" smtClean="0">
                <a:latin typeface="+mn-lt"/>
                <a:ea typeface="宋体" panose="02010600030101010101" pitchFamily="2" charset="-122"/>
                <a:cs typeface="+mn-lt"/>
                <a:sym typeface="+mn-ea"/>
              </a:rPr>
              <a:t>tableOddLine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"&gt; </a:t>
            </a:r>
            <a:endParaRPr lang="zh-CN" altLang="en-US" sz="1400" dirty="0">
              <a:latin typeface="+mn-lt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</a:rPr>
              <a:t>第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1-2</a:t>
            </a:r>
            <a:r>
              <a:rPr lang="zh-CN" altLang="en-US" sz="1400" dirty="0">
                <a:latin typeface="+mn-lt"/>
                <a:cs typeface="+mn-lt"/>
              </a:rPr>
              <a:t>节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&lt;/td&gt;&lt;td&gt;Java</a:t>
            </a:r>
            <a:r>
              <a:rPr lang="zh-CN" altLang="en-US" sz="1400" dirty="0">
                <a:latin typeface="+mn-lt"/>
                <a:cs typeface="+mn-lt"/>
              </a:rPr>
              <a:t>程序设计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</a:rPr>
              <a:t>&lt;/td&gt;</a:t>
            </a:r>
            <a:endParaRPr lang="en-US" altLang="zh-CN" sz="140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td&gt;Web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前端开发技术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数字逻辑电路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数据结构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latin typeface="+mn-lt"/>
              <a:ea typeface="Verdana" panose="020B0604030504040204" pitchFamily="34" charset="0"/>
              <a:cs typeface="+mn-lt"/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体育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&lt;/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&lt;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      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第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3-4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节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心理咨询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线性代数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数据结构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数据结构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&gt;&lt;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td&gt;Web</a:t>
            </a:r>
            <a:r>
              <a:rPr lang="zh-CN" altLang="en-US" sz="1400" dirty="0">
                <a:latin typeface="+mn-lt"/>
                <a:cs typeface="+mn-lt"/>
                <a:sym typeface="+mn-ea"/>
              </a:rPr>
              <a:t>前端开发技术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&lt;/td&gt;         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  &lt;/</a:t>
            </a:r>
            <a:r>
              <a:rPr lang="en-US" altLang="zh-CN" sz="1400" dirty="0" err="1">
                <a:latin typeface="+mn-lt"/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latin typeface="+mn-lt"/>
              <a:ea typeface="Verdana" panose="020B0604030504040204" pitchFamily="34" charset="0"/>
              <a:cs typeface="+mn-lt"/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  &lt;/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table</a:t>
            </a: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latin typeface="+mn-lt"/>
              <a:ea typeface="Verdana" panose="020B0604030504040204" pitchFamily="34" charset="0"/>
              <a:cs typeface="+mn-lt"/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  &lt;/</a:t>
            </a: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body&gt;</a:t>
            </a:r>
            <a:endParaRPr lang="en-US" altLang="zh-CN" sz="1400" b="0" dirty="0">
              <a:latin typeface="+mn-lt"/>
              <a:ea typeface="Verdana" panose="020B0604030504040204" pitchFamily="34" charset="0"/>
              <a:cs typeface="+mn-lt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+mn-lt"/>
                <a:ea typeface="Verdana" panose="020B0604030504040204" pitchFamily="34" charset="0"/>
                <a:cs typeface="+mn-lt"/>
                <a:sym typeface="+mn-ea"/>
              </a:rPr>
              <a:t>&lt;/html&gt;</a:t>
            </a:r>
            <a:endParaRPr lang="en-US" altLang="zh-CN" sz="1400" dirty="0">
              <a:latin typeface="+mn-lt"/>
              <a:ea typeface="宋体" panose="02010600030101010101" pitchFamily="2" charset="-122"/>
              <a:cs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5800" y="1676400"/>
            <a:ext cx="4495800" cy="2578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indent="363855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1" cstate="print"/>
          <a:srcRect t="35142"/>
          <a:stretch>
            <a:fillRect/>
          </a:stretch>
        </p:blipFill>
        <p:spPr bwMode="auto">
          <a:xfrm>
            <a:off x="4146550" y="3048000"/>
            <a:ext cx="4997450" cy="138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表格属性设置 </a:t>
            </a:r>
            <a:endParaRPr lang="zh-CN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4348162"/>
            <a:ext cx="8534400" cy="119538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 indent="35433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595" algn="l"/>
              </a:tabLst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5" name="内容占位符 4"/>
          <p:cNvSpPr/>
          <p:nvPr/>
        </p:nvSpPr>
        <p:spPr bwMode="auto">
          <a:xfrm>
            <a:off x="533400" y="1657350"/>
            <a:ext cx="8516937" cy="413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格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的边框属性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--border</a:t>
            </a:r>
            <a:endParaRPr kumimoji="0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边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框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的颜色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kumimoji="0" lang="en-US" altLang="zh-CN" b="0" dirty="0" err="1">
                <a:latin typeface="微软雅黑" panose="020B0503020204020204" charset="-122"/>
                <a:ea typeface="微软雅黑" panose="020B0503020204020204" charset="-122"/>
              </a:rPr>
              <a:t>bordercolor</a:t>
            </a:r>
            <a:endParaRPr kumimoji="0"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strike="sngStrike" dirty="0" smtClean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kumimoji="0" lang="zh-CN" altLang="en-US" b="0" strike="sngStrike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亮</a:t>
            </a:r>
            <a:r>
              <a:rPr kumimoji="0" lang="zh-CN" altLang="en-US" b="0" strike="sngStrike" dirty="0">
                <a:latin typeface="微软雅黑" panose="020B0503020204020204" charset="-122"/>
                <a:ea typeface="微软雅黑" panose="020B0503020204020204" charset="-122"/>
              </a:rPr>
              <a:t>边框的颜色</a:t>
            </a:r>
            <a:r>
              <a:rPr kumimoji="0" lang="en-US" altLang="zh-CN" b="0" strike="sngStrike" dirty="0"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kumimoji="0" lang="en-US" altLang="zh-CN" b="0" strike="sngStrike" dirty="0" err="1">
                <a:latin typeface="微软雅黑" panose="020B0503020204020204" charset="-122"/>
                <a:ea typeface="微软雅黑" panose="020B0503020204020204" charset="-122"/>
              </a:rPr>
              <a:t>bordercolorlight</a:t>
            </a:r>
            <a:endParaRPr kumimoji="0" lang="en-US" altLang="zh-CN" b="0" strike="sngStrike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strike="sngStrike" dirty="0" smtClean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kumimoji="0" lang="zh-CN" altLang="en-US" b="0" strike="sngStrike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暗</a:t>
            </a:r>
            <a:r>
              <a:rPr kumimoji="0" lang="zh-CN" altLang="en-US" b="0" strike="sngStrike" dirty="0">
                <a:latin typeface="微软雅黑" panose="020B0503020204020204" charset="-122"/>
                <a:ea typeface="微软雅黑" panose="020B0503020204020204" charset="-122"/>
              </a:rPr>
              <a:t>边框的颜色</a:t>
            </a:r>
            <a:r>
              <a:rPr kumimoji="0" lang="en-US" altLang="zh-CN" b="0" strike="sngStrike" dirty="0"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kumimoji="0" lang="en-US" altLang="zh-CN" b="0" strike="sngStrike" dirty="0" err="1">
                <a:latin typeface="微软雅黑" panose="020B0503020204020204" charset="-122"/>
                <a:ea typeface="微软雅黑" panose="020B0503020204020204" charset="-122"/>
              </a:rPr>
              <a:t>bordercolordark</a:t>
            </a:r>
            <a:endParaRPr kumimoji="0" lang="en-US" altLang="zh-CN" b="0" strike="sngStrike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背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景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颜色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—bgcolor</a:t>
            </a:r>
            <a:endParaRPr kumimoji="0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背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景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图像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—background</a:t>
            </a:r>
            <a:endParaRPr kumimoji="0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7.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kumimoji="0"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格</a:t>
            </a:r>
            <a:r>
              <a:rPr kumimoji="0" lang="zh-CN" altLang="en-US" b="0" dirty="0">
                <a:latin typeface="微软雅黑" panose="020B0503020204020204" charset="-122"/>
                <a:ea typeface="微软雅黑" panose="020B0503020204020204" charset="-122"/>
              </a:rPr>
              <a:t>宽度与高度</a:t>
            </a:r>
            <a:r>
              <a:rPr kumimoji="0" lang="en-US" altLang="zh-CN" b="0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0"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width/height</a:t>
            </a:r>
            <a:endParaRPr kumimoji="0"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8.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</a:rPr>
              <a:t>格对齐属性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</a:rPr>
              <a:t>align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35433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595" algn="l"/>
              </a:tabLst>
            </a:pPr>
            <a:endParaRPr lang="zh-CN" altLang="en-US" sz="1800" kern="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0" indent="35433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595" algn="l"/>
              </a:tabLst>
            </a:pPr>
            <a:r>
              <a:rPr lang="zh-CN" altLang="en-US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基本语法</a:t>
            </a:r>
            <a:r>
              <a:rPr lang="zh-CN" altLang="en-US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endParaRPr lang="en-US" altLang="zh-CN" sz="1800" kern="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0" indent="35433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595" algn="l"/>
              </a:tabLst>
            </a:pP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table 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border=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bordercolor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bordercolorlight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align=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center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bordercolordark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r>
              <a:rPr lang="en-US" altLang="zh-CN" sz="1800" b="0" kern="0" dirty="0" smtClean="0">
                <a:solidFill>
                  <a:srgbClr val="FF0000"/>
                </a:solidFill>
                <a:ea typeface="微软雅黑" panose="020B0503020204020204" charset="-122"/>
              </a:rPr>
              <a:t> 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&lt;/table &gt;</a:t>
            </a:r>
            <a:endParaRPr lang="zh-CN" altLang="en-US" sz="1800" b="0" kern="0" dirty="0" smtClean="0">
              <a:solidFill>
                <a:srgbClr val="FF0000"/>
              </a:solidFill>
              <a:ea typeface="微软雅黑" panose="020B050302020402020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kumimoji="0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表格边框属性 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33400" y="1676400"/>
            <a:ext cx="8534400" cy="1875234"/>
          </a:xfrm>
        </p:spPr>
        <p:txBody>
          <a:bodyPr>
            <a:norm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&lt;body&gt;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table align="center" </a:t>
            </a:r>
            <a:r>
              <a:rPr lang="en-US" altLang="zh-CN" sz="1400" dirty="0" smtClean="0"/>
              <a:t>border</a:t>
            </a:r>
            <a:r>
              <a:rPr lang="en-US" altLang="zh-CN" sz="1400" dirty="0"/>
              <a:t>="12"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="#0000FF" </a:t>
            </a:r>
            <a:r>
              <a:rPr lang="en-US" altLang="zh-CN" sz="1400" dirty="0" smtClean="0"/>
              <a:t>     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bordercolorlight</a:t>
            </a:r>
            <a:r>
              <a:rPr lang="en-US" altLang="zh-CN" sz="1400" dirty="0"/>
              <a:t>="#ff0000" </a:t>
            </a:r>
            <a:r>
              <a:rPr lang="en-US" altLang="zh-CN" sz="1400" dirty="0" err="1"/>
              <a:t>bordercolordark</a:t>
            </a:r>
            <a:r>
              <a:rPr lang="en-US" altLang="zh-CN" sz="1400" dirty="0"/>
              <a:t>="#</a:t>
            </a:r>
            <a:r>
              <a:rPr lang="en-US" altLang="zh-CN" sz="1400" dirty="0" smtClean="0"/>
              <a:t>6600ff“  </a:t>
            </a:r>
            <a:r>
              <a:rPr lang="en-US" altLang="zh-CN" sz="1400" dirty="0" err="1"/>
              <a:t>bgcolor</a:t>
            </a:r>
            <a:r>
              <a:rPr lang="en-US" altLang="zh-CN" sz="1400" dirty="0"/>
              <a:t>="#</a:t>
            </a:r>
            <a:r>
              <a:rPr lang="en-US" altLang="zh-CN" sz="1400" dirty="0" smtClean="0"/>
              <a:t>99cccc“              width</a:t>
            </a:r>
            <a:r>
              <a:rPr lang="en-US" altLang="zh-CN" sz="1400" dirty="0"/>
              <a:t>="500px" height="100px"&gt;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  </a:t>
            </a:r>
            <a:r>
              <a:rPr lang="en-US" altLang="zh-CN" sz="1400" dirty="0" smtClean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学号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所在院系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</a:t>
            </a:r>
            <a:r>
              <a:rPr lang="en-US" altLang="zh-CN" sz="1400" dirty="0"/>
              <a:t>	&lt;/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&lt;/body&gt;</a:t>
            </a:r>
            <a:endParaRPr lang="zh-CN" altLang="en-US" sz="2000" dirty="0"/>
          </a:p>
        </p:txBody>
      </p:sp>
      <p:pic>
        <p:nvPicPr>
          <p:cNvPr id="11" name="图片 10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1"/>
          <a:stretch>
            <a:fillRect/>
          </a:stretch>
        </p:blipFill>
        <p:spPr bwMode="auto">
          <a:xfrm>
            <a:off x="3279140" y="4159885"/>
            <a:ext cx="5704205" cy="1410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曲线连接符 2"/>
          <p:cNvCxnSpPr/>
          <p:nvPr/>
        </p:nvCxnSpPr>
        <p:spPr bwMode="auto">
          <a:xfrm rot="5400000" flipV="1">
            <a:off x="2228215" y="2646680"/>
            <a:ext cx="1986915" cy="1176655"/>
          </a:xfrm>
          <a:prstGeom prst="curvedConnector3">
            <a:avLst>
              <a:gd name="adj1" fmla="val 50016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5" name="曲线连接符 14"/>
          <p:cNvCxnSpPr/>
          <p:nvPr/>
        </p:nvCxnSpPr>
        <p:spPr bwMode="auto">
          <a:xfrm>
            <a:off x="4569460" y="2250440"/>
            <a:ext cx="3340100" cy="2516505"/>
          </a:xfrm>
          <a:prstGeom prst="curvedConnector3">
            <a:avLst>
              <a:gd name="adj1" fmla="val 50019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9" name="矩形 8"/>
          <p:cNvSpPr/>
          <p:nvPr/>
        </p:nvSpPr>
        <p:spPr>
          <a:xfrm>
            <a:off x="533400" y="3581400"/>
            <a:ext cx="29718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&lt;!-- </a:t>
            </a:r>
            <a:r>
              <a:rPr lang="zh-CN" altLang="en-US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第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sz="1400" b="0" dirty="0" smtClean="0">
                <a:latin typeface="Verdana" panose="020B0604030504040204" pitchFamily="34" charset="0"/>
                <a:cs typeface="Verdana" panose="020B0604030504040204" pitchFamily="34" charset="0"/>
              </a:rPr>
              <a:t>个表格设置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--&gt;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 align="center" border="10px"  	       background="backimage1.jpg" 		       width="500px" 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height</a:t>
            </a:r>
            <a:r>
              <a:rPr lang="en-US" altLang="zh-CN" sz="1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="100px</a:t>
            </a: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</a:t>
            </a:r>
            <a:endParaRPr lang="en-US" altLang="zh-CN" sz="1400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&lt;/table&gt;</a:t>
            </a:r>
            <a:endParaRPr lang="zh-CN" altLang="en-US" sz="1400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9" name="曲线连接符 18"/>
          <p:cNvCxnSpPr/>
          <p:nvPr/>
        </p:nvCxnSpPr>
        <p:spPr bwMode="auto">
          <a:xfrm>
            <a:off x="2400300" y="4572000"/>
            <a:ext cx="1798320" cy="454025"/>
          </a:xfrm>
          <a:prstGeom prst="curvedConnector3">
            <a:avLst>
              <a:gd name="adj1" fmla="val 50035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表格边框样式属性 </a:t>
            </a:r>
            <a:endParaRPr lang="zh-CN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676400"/>
            <a:ext cx="8534400" cy="685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语法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：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&lt;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table  frame=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rules=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”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 &lt;/table &gt;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 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frame: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设置表格边框样式；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rules: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设置表格内部边框样式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					H5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废弃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rules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属性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Char char="l"/>
              <a:defRPr/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aphicFrame>
        <p:nvGraphicFramePr>
          <p:cNvPr id="5" name="Group 259"/>
          <p:cNvGraphicFramePr/>
          <p:nvPr>
            <p:custDataLst>
              <p:tags r:id="rId1"/>
            </p:custDataLst>
          </p:nvPr>
        </p:nvGraphicFramePr>
        <p:xfrm>
          <a:off x="624840" y="2613660"/>
          <a:ext cx="8153400" cy="27927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895475"/>
                <a:gridCol w="1954530"/>
                <a:gridCol w="1736725"/>
                <a:gridCol w="2566670"/>
              </a:tblGrid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frame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属性值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说明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rules</a:t>
                      </a: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属性值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说明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above</a:t>
                      </a:r>
                      <a:endParaRPr kumimoji="0" lang="en-US" altLang="zh-CN" sz="1500" i="0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显示上边框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all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显示所有内部边框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below</a:t>
                      </a:r>
                      <a:endParaRPr kumimoji="0" lang="en-US" altLang="zh-CN" sz="1500" i="0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显示下边框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none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不显示内部边框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hsides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显示上下边框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rows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仅显示行边框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vsides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显示左右边框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cols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仅显示列边框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lhs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显示左边框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groups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显示介于行列间边框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3750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rhs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3374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border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显示上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下、左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void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Verdana" panose="020B0604030504040204" pitchFamily="34" charset="0"/>
                        </a:rPr>
                        <a:t>不显示边框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Verdana" panose="020B0604030504040204" pitchFamily="34" charset="0"/>
                      </a:endParaRPr>
                    </a:p>
                  </a:txBody>
                  <a:tcPr marT="34290" marB="34290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字符集与编码规则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在屏幕上显示一个字符（</a:t>
            </a:r>
            <a:r>
              <a:rPr>
                <a:sym typeface="+mn-ea"/>
              </a:rPr>
              <a:t>点阵、矢量）</a:t>
            </a:r>
            <a:r>
              <a:rPr lang="zh-CN" altLang="en-US"/>
              <a:t>、图片</a:t>
            </a:r>
            <a:endParaRPr lang="zh-CN" altLang="en-US"/>
          </a:p>
          <a:p>
            <a:r>
              <a:rPr lang="zh-CN" altLang="en-US"/>
              <a:t>字符集与编码规则</a:t>
            </a:r>
            <a:endParaRPr lang="zh-CN" altLang="en-US"/>
          </a:p>
          <a:p>
            <a:pPr lvl="1"/>
            <a:r>
              <a:rPr lang="en-US" altLang="zh-CN"/>
              <a:t>ASCII</a:t>
            </a:r>
            <a:r>
              <a:t>，</a:t>
            </a:r>
            <a:r>
              <a:rPr lang="en-US" altLang="zh-CN"/>
              <a:t>0</a:t>
            </a:r>
            <a:r>
              <a:t>（</a:t>
            </a:r>
            <a:r>
              <a:rPr lang="en-US" altLang="zh-CN"/>
              <a:t>0000 0000</a:t>
            </a:r>
            <a:r>
              <a:t>）</a:t>
            </a:r>
            <a:r>
              <a:rPr lang="en-US" altLang="zh-CN"/>
              <a:t>-127</a:t>
            </a:r>
            <a:r>
              <a:t>（</a:t>
            </a:r>
            <a:r>
              <a:rPr lang="en-US" altLang="zh-CN"/>
              <a:t>0111 1111</a:t>
            </a:r>
            <a:r>
              <a:t>）</a:t>
            </a:r>
            <a:r>
              <a:rPr lang="en-US" altLang="zh-CN"/>
              <a:t>,128</a:t>
            </a:r>
            <a:r>
              <a:t>个字符，阿拉伯数字</a:t>
            </a:r>
            <a:r>
              <a:rPr lang="en-US" altLang="zh-CN"/>
              <a:t>+</a:t>
            </a:r>
            <a:r>
              <a:t>大小写英文字母和一些简单符号，直接使用</a:t>
            </a:r>
            <a:r>
              <a:rPr lang="en-US" altLang="zh-CN"/>
              <a:t>1Byte</a:t>
            </a:r>
            <a:r>
              <a:t>表示</a:t>
            </a:r>
          </a:p>
          <a:p>
            <a:pPr lvl="2"/>
            <a:r>
              <a:rPr lang="en-US" altLang="zh-CN"/>
              <a:t>1Byte</a:t>
            </a:r>
            <a:r>
              <a:t>如何表示一个点阵</a:t>
            </a:r>
          </a:p>
          <a:p>
            <a:pPr lvl="1"/>
            <a:r>
              <a:rPr lang="en-US" altLang="zh-CN"/>
              <a:t>GB2312</a:t>
            </a:r>
            <a:r>
              <a:t>，中文国标（</a:t>
            </a:r>
            <a:r>
              <a:rPr lang="en-US" altLang="zh-CN"/>
              <a:t>1981</a:t>
            </a:r>
            <a:r>
              <a:t>年）字符集，</a:t>
            </a:r>
            <a:r>
              <a:rPr lang="en-US" altLang="zh-CN"/>
              <a:t>6763</a:t>
            </a:r>
            <a:r>
              <a:t>个汉字和一些全角字符，双字节表示，只有常用汉字，引起了许多</a:t>
            </a:r>
            <a:r>
              <a:rPr lang="en-US" altLang="zh-CN"/>
              <a:t>“</a:t>
            </a:r>
            <a:r>
              <a:t>不常用</a:t>
            </a:r>
            <a:r>
              <a:rPr lang="en-US" altLang="zh-CN"/>
              <a:t>”</a:t>
            </a:r>
            <a:r>
              <a:t>问题（人名）</a:t>
            </a:r>
          </a:p>
          <a:p>
            <a:pPr lvl="1"/>
            <a:r>
              <a:rPr lang="en-US" altLang="zh-CN"/>
              <a:t>BIG5</a:t>
            </a:r>
            <a:r>
              <a:t>（大五码，</a:t>
            </a:r>
            <a:r>
              <a:rPr lang="en-US" altLang="zh-CN"/>
              <a:t>1984</a:t>
            </a:r>
            <a:r>
              <a:t>年），台湾，繁体字，</a:t>
            </a:r>
            <a:r>
              <a:rPr lang="en-US" altLang="zh-CN"/>
              <a:t>1</a:t>
            </a:r>
            <a:r>
              <a:t>万多汉字</a:t>
            </a:r>
          </a:p>
          <a:p>
            <a:pPr lvl="1"/>
            <a:r>
              <a:rPr lang="en-US" altLang="zh-CN"/>
              <a:t>GBK</a:t>
            </a:r>
            <a:r>
              <a:t>（</a:t>
            </a:r>
            <a:r>
              <a:rPr lang="en-US" altLang="zh-CN"/>
              <a:t>K</a:t>
            </a:r>
            <a:r>
              <a:t>扩展，</a:t>
            </a:r>
            <a:r>
              <a:rPr lang="en-US" altLang="zh-CN"/>
              <a:t>1995</a:t>
            </a:r>
            <a:r>
              <a:t>年），简繁体都有，</a:t>
            </a:r>
            <a:r>
              <a:rPr lang="en-US" altLang="zh-CN"/>
              <a:t>2</a:t>
            </a:r>
            <a:r>
              <a:t>万多汉字，双字节</a:t>
            </a:r>
          </a:p>
          <a:p>
            <a:pPr lvl="1"/>
            <a:r>
              <a:rPr lang="en-US" altLang="zh-CN"/>
              <a:t>GB18030</a:t>
            </a:r>
            <a:r>
              <a:t>，中文国标（</a:t>
            </a:r>
            <a:r>
              <a:rPr lang="en-US" altLang="zh-CN"/>
              <a:t>2000</a:t>
            </a:r>
            <a:r>
              <a:t>年）字符集，</a:t>
            </a:r>
          </a:p>
          <a:p>
            <a:pPr marL="342900" lvl="1" indent="0">
              <a:buNone/>
            </a:pPr>
            <a:r>
              <a:rPr lang="en-US" altLang="zh-CN"/>
              <a:t>    </a:t>
            </a:r>
            <a:r>
              <a:t>变长的编码方式</a:t>
            </a:r>
          </a:p>
          <a:p>
            <a:pPr marL="342900" lvl="1" indent="0">
              <a:buNone/>
            </a:pPr>
          </a:p>
          <a:p>
            <a:pPr lvl="1"/>
            <a:endParaRPr lang="zh-CN" altLang="en-US"/>
          </a:p>
          <a:p>
            <a:pPr lvl="1"/>
            <a:r>
              <a:rPr lang="en-US" altLang="zh-CN"/>
              <a:t>Unicode</a:t>
            </a:r>
            <a:r>
              <a:t>、</a:t>
            </a:r>
            <a:r>
              <a:rPr lang="en-US" altLang="zh-CN" b="1">
                <a:solidFill>
                  <a:srgbClr val="FF0000"/>
                </a:solidFill>
              </a:rPr>
              <a:t>UTF-8</a:t>
            </a:r>
            <a:r>
              <a:t>、</a:t>
            </a:r>
            <a:r>
              <a:rPr lang="en-US" altLang="zh-CN"/>
              <a:t>UTF-16</a:t>
            </a:r>
            <a:r>
              <a:t>、</a:t>
            </a:r>
            <a:r>
              <a:rPr lang="en-US" altLang="zh-CN"/>
              <a:t>UTF-32</a:t>
            </a:r>
            <a:r>
              <a:t>，</a:t>
            </a:r>
            <a:r>
              <a:rPr lang="en-US" altLang="zh-CN"/>
              <a:t>3</a:t>
            </a:r>
            <a:r>
              <a:t>种编码方式（</a:t>
            </a:r>
            <a:r>
              <a:rPr lang="en-US" altLang="zh-CN"/>
              <a:t>2</a:t>
            </a:r>
            <a:r>
              <a:t>变长</a:t>
            </a:r>
            <a:r>
              <a:rPr lang="en-US" altLang="zh-CN"/>
              <a:t>+1</a:t>
            </a:r>
            <a:r>
              <a:t>定长）</a:t>
            </a:r>
          </a:p>
          <a:p>
            <a:r>
              <a:rPr lang="en-US" altLang="zh-CN"/>
              <a:t>URLEncode/Decode</a:t>
            </a:r>
            <a:r>
              <a:t>，</a:t>
            </a:r>
            <a:r>
              <a:rPr lang="en-US" altLang="zh-CN"/>
              <a:t> </a:t>
            </a:r>
            <a:r>
              <a:t>经常见到的</a:t>
            </a:r>
            <a:r>
              <a:rPr lang="en-US" altLang="zh-CN"/>
              <a:t>“%20”</a:t>
            </a:r>
            <a:endParaRPr lang="en-US" altLang="zh-CN"/>
          </a:p>
          <a:p>
            <a:r>
              <a:rPr lang="en-US" altLang="zh-CN"/>
              <a:t>Base64</a:t>
            </a:r>
            <a:r>
              <a:t>，</a:t>
            </a:r>
            <a:r>
              <a:rPr lang="en-US" altLang="zh-CN"/>
              <a:t>64</a:t>
            </a:r>
            <a:r>
              <a:t>个可打印字符来表示</a:t>
            </a:r>
            <a:r>
              <a:rPr lang="en-US" altLang="zh-CN"/>
              <a:t>8bit</a:t>
            </a:r>
            <a:r>
              <a:t>二进制，</a:t>
            </a:r>
            <a:r>
              <a:rPr lang="en-US" altLang="zh-CN"/>
              <a:t>A-Za-z0-9+/</a:t>
            </a:r>
            <a:r>
              <a:t>表示</a:t>
            </a:r>
            <a:r>
              <a:rPr lang="en-US" altLang="zh-CN"/>
              <a:t>0-63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61815" y="3844290"/>
            <a:ext cx="4333240" cy="12750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表格边框样式属性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 </a:t>
            </a:r>
            <a:endParaRPr lang="zh-CN" altLang="en-US" dirty="0" smtClean="0"/>
          </a:p>
        </p:txBody>
      </p:sp>
      <p:sp>
        <p:nvSpPr>
          <p:cNvPr id="6" name="矩形 5"/>
          <p:cNvSpPr/>
          <p:nvPr/>
        </p:nvSpPr>
        <p:spPr>
          <a:xfrm>
            <a:off x="533400" y="1655445"/>
            <a:ext cx="8183245" cy="47028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&lt;table </a:t>
            </a:r>
            <a:r>
              <a:rPr lang="en-US" altLang="zh-CN" sz="1400" dirty="0">
                <a:solidFill>
                  <a:srgbClr val="FF0000"/>
                </a:solidFill>
              </a:rPr>
              <a:t>border="2"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="#00cccc" width="400px" height="120px" frame="</a:t>
            </a:r>
            <a:r>
              <a:rPr lang="en-US" altLang="zh-CN" sz="1400" dirty="0" err="1"/>
              <a:t>hsides</a:t>
            </a:r>
            <a:r>
              <a:rPr lang="en-US" altLang="zh-CN" sz="1400" dirty="0"/>
              <a:t>" rules="all"&gt;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/>
              <a:t>&lt;caption&gt;&lt;b&gt;</a:t>
            </a:r>
            <a:r>
              <a:rPr lang="zh-CN" altLang="en-US" sz="1400" dirty="0"/>
              <a:t>表格边框样式定义</a:t>
            </a:r>
            <a:r>
              <a:rPr lang="en-US" altLang="zh-CN" sz="1400" dirty="0"/>
              <a:t>&lt;/b&gt;&lt;/caption&gt;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院系名称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班级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r>
              <a:rPr lang="en-US" altLang="zh-CN" sz="1600" dirty="0" smtClean="0"/>
              <a:t>……</a:t>
            </a:r>
            <a:endParaRPr lang="en-US" altLang="zh-CN" sz="1600" dirty="0" smtClean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2000" dirty="0"/>
              <a:t>关于三线表</a:t>
            </a:r>
            <a:endParaRPr lang="zh-CN" altLang="en-US" sz="2000" dirty="0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1" cstate="print"/>
          <a:srcRect t="34465"/>
          <a:stretch>
            <a:fillRect/>
          </a:stretch>
        </p:blipFill>
        <p:spPr bwMode="auto">
          <a:xfrm>
            <a:off x="1684020" y="3303270"/>
            <a:ext cx="6290310" cy="240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zh-CN" dirty="0" smtClean="0"/>
              <a:t>表格</a:t>
            </a:r>
            <a:r>
              <a:rPr lang="zh-CN" altLang="zh-CN" dirty="0"/>
              <a:t>单元格间距、单元格边距属性</a:t>
            </a:r>
            <a:endParaRPr lang="zh-CN" altLang="zh-CN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1" y="1657350"/>
            <a:ext cx="8534399" cy="22288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基本语法：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lvl="0" indent="-182880" defTabSz="1158875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&lt;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table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cellspacing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=“5px”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cellpadding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“5px”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  &lt;/table 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endParaRPr lang="en-US" altLang="zh-CN" sz="1800" kern="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cellspacing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表格的单元格和单元格之间的间距，默认值是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2px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，使得表格布局不会显得过于紧凑。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182880" marR="0" lvl="0" indent="-182880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cellpadding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设置单元的内容与边框的距离。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5" name="Group 13"/>
          <p:cNvGrpSpPr/>
          <p:nvPr/>
        </p:nvGrpSpPr>
        <p:grpSpPr bwMode="auto">
          <a:xfrm>
            <a:off x="3076575" y="4343401"/>
            <a:ext cx="4391025" cy="814388"/>
            <a:chOff x="930" y="3022"/>
            <a:chExt cx="1950" cy="59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930" y="3022"/>
              <a:ext cx="952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2109" y="3022"/>
              <a:ext cx="771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rgbClr val="3333FF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6096000" y="4686301"/>
            <a:ext cx="1008062" cy="270272"/>
          </a:xfrm>
          <a:prstGeom prst="rect">
            <a:avLst/>
          </a:prstGeom>
          <a:solidFill>
            <a:srgbClr val="25C30B"/>
          </a:solidFill>
          <a:ln w="38100" algn="ctr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黑体" panose="02010609060101010101" charset="-122"/>
              </a:rPr>
              <a:t>高等数学</a:t>
            </a:r>
            <a:endParaRPr lang="zh-CN" altLang="en-US" sz="2000" dirty="0">
              <a:solidFill>
                <a:schemeClr val="bg1"/>
              </a:solidFill>
              <a:ea typeface="黑体" panose="02010609060101010101" charset="-122"/>
            </a:endParaRP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gray">
          <a:xfrm>
            <a:off x="1219201" y="4375546"/>
            <a:ext cx="1152525" cy="729854"/>
          </a:xfrm>
          <a:prstGeom prst="wedgeRoundRectCallout">
            <a:avLst>
              <a:gd name="adj1" fmla="val 111686"/>
              <a:gd name="adj2" fmla="val 17486"/>
              <a:gd name="adj3" fmla="val 16667"/>
            </a:avLst>
          </a:prstGeom>
          <a:solidFill>
            <a:srgbClr val="3333FF"/>
          </a:solidFill>
          <a:ln w="38100" algn="ctr">
            <a:solidFill>
              <a:srgbClr val="3333FF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b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这是单元格</a:t>
            </a:r>
            <a:endParaRPr lang="en-US" altLang="zh-CN" b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617470" y="2701925"/>
            <a:ext cx="3097530" cy="1871345"/>
            <a:chOff x="3941618" y="1589880"/>
            <a:chExt cx="1620982" cy="3364708"/>
          </a:xfrm>
        </p:grpSpPr>
        <p:cxnSp>
          <p:nvCxnSpPr>
            <p:cNvPr id="20" name="直接箭头连接符 19"/>
            <p:cNvCxnSpPr/>
            <p:nvPr/>
          </p:nvCxnSpPr>
          <p:spPr bwMode="auto">
            <a:xfrm>
              <a:off x="5309384" y="4940887"/>
              <a:ext cx="253216" cy="13701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2" name="曲线连接符 21"/>
            <p:cNvCxnSpPr/>
            <p:nvPr/>
          </p:nvCxnSpPr>
          <p:spPr bwMode="auto">
            <a:xfrm>
              <a:off x="3941618" y="1589880"/>
              <a:ext cx="1316259" cy="3287070"/>
            </a:xfrm>
            <a:prstGeom prst="curvedConnector3">
              <a:avLst>
                <a:gd name="adj1" fmla="val 50013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30" name="组合 29"/>
          <p:cNvGrpSpPr/>
          <p:nvPr/>
        </p:nvGrpSpPr>
        <p:grpSpPr>
          <a:xfrm>
            <a:off x="5715000" y="2590800"/>
            <a:ext cx="381000" cy="2286000"/>
            <a:chOff x="5715000" y="1733550"/>
            <a:chExt cx="381000" cy="2286000"/>
          </a:xfrm>
        </p:grpSpPr>
        <p:cxnSp>
          <p:nvCxnSpPr>
            <p:cNvPr id="19" name="直接箭头连接符 18"/>
            <p:cNvCxnSpPr/>
            <p:nvPr/>
          </p:nvCxnSpPr>
          <p:spPr bwMode="auto">
            <a:xfrm>
              <a:off x="5715000" y="4019550"/>
              <a:ext cx="381000" cy="0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" name="曲线连接符 23"/>
            <p:cNvCxnSpPr/>
            <p:nvPr/>
          </p:nvCxnSpPr>
          <p:spPr bwMode="auto">
            <a:xfrm rot="16200000" flipH="1">
              <a:off x="4738198" y="2786552"/>
              <a:ext cx="2266950" cy="160946"/>
            </a:xfrm>
            <a:prstGeom prst="curvedConnector3">
              <a:avLst>
                <a:gd name="adj1" fmla="val 50000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表格单元格间距、边距属性设置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endParaRPr lang="zh-CN" altLang="en-US" dirty="0" smtClean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365760" y="1609090"/>
            <a:ext cx="8412480" cy="3905250"/>
          </a:xfrm>
        </p:spPr>
        <p:txBody>
          <a:bodyPr/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&lt;body&gt;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&lt;table width="500" border="4" </a:t>
            </a:r>
            <a:r>
              <a:rPr lang="en-US" altLang="zh-CN" sz="1600" dirty="0" err="1">
                <a:ea typeface="宋体" panose="02010600030101010101" pitchFamily="2" charset="-122"/>
              </a:rPr>
              <a:t>cellspacing</a:t>
            </a:r>
            <a:r>
              <a:rPr lang="en-US" altLang="zh-CN" sz="1600" dirty="0">
                <a:ea typeface="宋体" panose="02010600030101010101" pitchFamily="2" charset="-122"/>
              </a:rPr>
              <a:t>="50px" </a:t>
            </a:r>
            <a:r>
              <a:rPr lang="en-US" altLang="zh-CN" sz="1600" dirty="0" err="1">
                <a:ea typeface="宋体" panose="02010600030101010101" pitchFamily="2" charset="-122"/>
              </a:rPr>
              <a:t>cellpadding</a:t>
            </a:r>
            <a:r>
              <a:rPr lang="en-US" altLang="zh-CN" sz="1600" dirty="0">
                <a:ea typeface="宋体" panose="02010600030101010101" pitchFamily="2" charset="-122"/>
              </a:rPr>
              <a:t>="50px" </a:t>
            </a:r>
            <a:r>
              <a:rPr lang="en-US" altLang="zh-CN" sz="1600" dirty="0" err="1">
                <a:ea typeface="宋体" panose="02010600030101010101" pitchFamily="2" charset="-122"/>
              </a:rPr>
              <a:t>bgcolor</a:t>
            </a:r>
            <a:r>
              <a:rPr lang="en-US" altLang="zh-CN" sz="1600" dirty="0">
                <a:ea typeface="宋体" panose="02010600030101010101" pitchFamily="2" charset="-122"/>
              </a:rPr>
              <a:t>="#9966ff"&gt;    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&lt;</a:t>
            </a:r>
            <a:r>
              <a:rPr lang="en-US" altLang="zh-CN" sz="1600" dirty="0" err="1">
                <a:ea typeface="宋体" panose="02010600030101010101" pitchFamily="2" charset="-122"/>
              </a:rPr>
              <a:t>tr</a:t>
            </a:r>
            <a:r>
              <a:rPr lang="en-US" altLang="zh-CN" sz="1600" dirty="0">
                <a:ea typeface="宋体" panose="02010600030101010101" pitchFamily="2" charset="-122"/>
              </a:rPr>
              <a:t>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</a:t>
            </a:r>
            <a:r>
              <a:rPr lang="en-US" altLang="zh-CN" sz="1600" dirty="0" smtClean="0">
                <a:ea typeface="宋体" panose="02010600030101010101" pitchFamily="2" charset="-122"/>
              </a:rPr>
              <a:t>&lt;</a:t>
            </a:r>
            <a:r>
              <a:rPr lang="en-US" altLang="zh-CN" sz="1600" dirty="0">
                <a:ea typeface="宋体" panose="02010600030101010101" pitchFamily="2" charset="-122"/>
              </a:rPr>
              <a:t>td&gt;&lt;strong&gt;</a:t>
            </a:r>
            <a:r>
              <a:rPr lang="zh-CN" altLang="en-US" sz="1600" dirty="0">
                <a:ea typeface="宋体" panose="02010600030101010101" pitchFamily="2" charset="-122"/>
              </a:rPr>
              <a:t>高等数学</a:t>
            </a:r>
            <a:r>
              <a:rPr lang="en-US" altLang="zh-CN" sz="1600" dirty="0">
                <a:ea typeface="宋体" panose="02010600030101010101" pitchFamily="2" charset="-122"/>
              </a:rPr>
              <a:t>&lt;/strong&gt;&lt;/td</a:t>
            </a:r>
            <a:r>
              <a:rPr lang="en-US" altLang="zh-CN" sz="1600" dirty="0" smtClean="0">
                <a:ea typeface="宋体" panose="02010600030101010101" pitchFamily="2" charset="-122"/>
              </a:rPr>
              <a:t>&gt;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ea typeface="宋体" panose="02010600030101010101" pitchFamily="2" charset="-122"/>
              </a:rPr>
              <a:t>     &lt;</a:t>
            </a:r>
            <a:r>
              <a:rPr lang="en-US" altLang="zh-CN" sz="1600" dirty="0">
                <a:ea typeface="宋体" panose="02010600030101010101" pitchFamily="2" charset="-122"/>
              </a:rPr>
              <a:t>td&gt;&lt;strong&gt;</a:t>
            </a:r>
            <a:r>
              <a:rPr lang="zh-CN" altLang="en-US" sz="1600" dirty="0">
                <a:ea typeface="宋体" panose="02010600030101010101" pitchFamily="2" charset="-122"/>
              </a:rPr>
              <a:t>大学英语</a:t>
            </a:r>
            <a:r>
              <a:rPr lang="en-US" altLang="zh-CN" sz="1600" dirty="0">
                <a:ea typeface="宋体" panose="02010600030101010101" pitchFamily="2" charset="-122"/>
              </a:rPr>
              <a:t>&lt;/strong&gt;&lt;/td&gt;	 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    </a:t>
            </a:r>
            <a:r>
              <a:rPr lang="en-US" altLang="zh-CN" sz="1600" dirty="0">
                <a:ea typeface="宋体" panose="02010600030101010101" pitchFamily="2" charset="-122"/>
              </a:rPr>
              <a:t>&lt;/</a:t>
            </a:r>
            <a:r>
              <a:rPr lang="en-US" altLang="zh-CN" sz="1600" dirty="0" err="1">
                <a:ea typeface="宋体" panose="02010600030101010101" pitchFamily="2" charset="-122"/>
              </a:rPr>
              <a:t>tr</a:t>
            </a:r>
            <a:r>
              <a:rPr lang="en-US" altLang="zh-CN" sz="1600" dirty="0">
                <a:ea typeface="宋体" panose="02010600030101010101" pitchFamily="2" charset="-122"/>
              </a:rPr>
              <a:t>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&lt;/table&gt; 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&lt;/body&gt;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 smtClean="0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7"/>
          <a:stretch>
            <a:fillRect/>
          </a:stretch>
        </p:blipFill>
        <p:spPr bwMode="auto">
          <a:xfrm>
            <a:off x="2236470" y="3701415"/>
            <a:ext cx="4531360" cy="241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表格水平对齐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668066"/>
            <a:ext cx="4285343" cy="3792140"/>
          </a:xfrm>
        </p:spPr>
        <p:txBody>
          <a:bodyPr/>
          <a:lstStyle/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&lt;div id="div1" class=""&gt;	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&lt;table align="left"  border="2"&gt;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 smtClean="0"/>
              <a:t>csaption</a:t>
            </a:r>
            <a:r>
              <a:rPr lang="en-US" altLang="zh-CN" sz="1400" dirty="0"/>
              <a:t>&gt;</a:t>
            </a:r>
            <a:r>
              <a:rPr lang="zh-CN" altLang="en-US" sz="1400" dirty="0"/>
              <a:t>学生信息表</a:t>
            </a:r>
            <a:r>
              <a:rPr lang="en-US" altLang="zh-CN" sz="1400" dirty="0"/>
              <a:t>(</a:t>
            </a:r>
            <a:r>
              <a:rPr lang="zh-CN" altLang="en-US" sz="1400" dirty="0"/>
              <a:t>左对齐</a:t>
            </a:r>
            <a:r>
              <a:rPr lang="en-US" altLang="zh-CN" sz="1400" dirty="0"/>
              <a:t>)&lt;/caption&gt;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王小品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商学院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&lt;td&gt;110204&lt;/td&gt;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李白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机械学院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&lt;td&gt;100244&lt;/td&gt;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 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&lt;/table&gt;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&lt;/div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/>
          </a:p>
        </p:txBody>
      </p:sp>
      <p:sp>
        <p:nvSpPr>
          <p:cNvPr id="5" name="矩形 4"/>
          <p:cNvSpPr/>
          <p:nvPr/>
        </p:nvSpPr>
        <p:spPr>
          <a:xfrm>
            <a:off x="5029200" y="1752600"/>
            <a:ext cx="403860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&lt;</a:t>
            </a:r>
            <a:r>
              <a:rPr lang="en-US" altLang="zh-CN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 </a:t>
            </a:r>
            <a:r>
              <a:rPr lang="en-US" altLang="zh-CN" sz="1600" b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align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center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altLang="zh-CN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altLang="zh-CN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table&gt; </a:t>
            </a:r>
            <a:endParaRPr lang="zh-CN" altLang="en-US" b="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 cstate="print"/>
          <a:srcRect t="29379"/>
          <a:stretch>
            <a:fillRect/>
          </a:stretch>
        </p:blipFill>
        <p:spPr bwMode="auto">
          <a:xfrm>
            <a:off x="3387725" y="3579495"/>
            <a:ext cx="5608320" cy="273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65" y="423545"/>
            <a:ext cx="7761288" cy="56792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设置表格行的属性 </a:t>
            </a:r>
            <a:endParaRPr lang="zh-CN" altLang="en-US" dirty="0" smtClean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894205"/>
            <a:ext cx="8534400" cy="838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>
                <a:ea typeface="宋体" panose="02010600030101010101" pitchFamily="2" charset="-122"/>
              </a:rPr>
              <a:t>      </a:t>
            </a:r>
            <a:r>
              <a:rPr lang="zh-CN" altLang="en-US" sz="1800" dirty="0" smtClean="0">
                <a:ea typeface="宋体" panose="02010600030101010101" pitchFamily="2" charset="-122"/>
              </a:rPr>
              <a:t>   </a:t>
            </a:r>
            <a:r>
              <a:rPr lang="zh-CN" altLang="en-US" sz="1800" b="0" dirty="0" smtClean="0"/>
              <a:t>表格行</a:t>
            </a:r>
            <a:r>
              <a:rPr lang="en-US" altLang="zh-CN" sz="1800" b="0" dirty="0" err="1" smtClean="0"/>
              <a:t>tr</a:t>
            </a:r>
            <a:r>
              <a:rPr lang="zh-CN" altLang="en-US" sz="1800" b="0" dirty="0" smtClean="0"/>
              <a:t>标记的属性用于设置表格某一行的样式</a:t>
            </a:r>
            <a:endParaRPr lang="zh-CN" altLang="en-US" sz="1800" b="0" dirty="0" smtClean="0"/>
          </a:p>
        </p:txBody>
      </p:sp>
      <p:graphicFrame>
        <p:nvGraphicFramePr>
          <p:cNvPr id="37919" name="Group 3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43865" y="3171190"/>
          <a:ext cx="8229600" cy="13906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53540"/>
                <a:gridCol w="1925320"/>
                <a:gridCol w="2272030"/>
                <a:gridCol w="2378710"/>
              </a:tblGrid>
              <a:tr h="3057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属性值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</a:tr>
              <a:tr h="350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align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01750" algn="r"/>
                        </a:tabLst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行内容水平对齐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行的边框颜色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</a:tr>
              <a:tr h="3526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valign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行内容垂直对齐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bordercolorlight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行的亮边框颜色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bgcolor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行的背景颜色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bordercolordark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行的暗边框颜色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表格行的属性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设置 </a:t>
            </a:r>
            <a:endParaRPr lang="zh-CN" altLang="en-US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865313" y="2482454"/>
            <a:ext cx="309880" cy="368300"/>
          </a:xfrm>
          <a:prstGeom prst="rect">
            <a:avLst/>
          </a:prstGeom>
          <a:noFill/>
          <a:ln w="38100" algn="ctr">
            <a:noFill/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1865313" y="2482453"/>
          <a:ext cx="5414645" cy="342900"/>
        </p:xfrm>
        <a:graphic>
          <a:graphicData uri="http://schemas.openxmlformats.org/drawingml/2006/table">
            <a:tbl>
              <a:tblPr/>
              <a:tblGrid>
                <a:gridCol w="541464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T="34290" marB="3429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10"/>
          <p:cNvSpPr txBox="1">
            <a:spLocks noChangeArrowheads="1"/>
          </p:cNvSpPr>
          <p:nvPr/>
        </p:nvSpPr>
        <p:spPr bwMode="gray">
          <a:xfrm>
            <a:off x="533400" y="1642571"/>
            <a:ext cx="8534400" cy="1753235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表格行内容水平对齐的属性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align="left | center | right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zh-CN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表格行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垂直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对齐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的属性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valign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="top | middle | bottom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例：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align=“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left”valign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=“middle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”&gt; &lt;/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sz="1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gray">
          <a:xfrm>
            <a:off x="1619251" y="4191000"/>
            <a:ext cx="4629150" cy="1216819"/>
          </a:xfrm>
          <a:prstGeom prst="rect">
            <a:avLst/>
          </a:prstGeom>
          <a:solidFill>
            <a:schemeClr val="tx1"/>
          </a:solidFill>
          <a:ln w="38100" algn="ctr">
            <a:solidFill>
              <a:schemeClr val="bg1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前端开发技术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15290"/>
            <a:ext cx="7761288" cy="62507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设置表格行的属性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1699895"/>
            <a:ext cx="7712075" cy="4759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table border="1" width="450px" height="240px" align="center"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="#6600ff"&gt;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 &lt;</a:t>
            </a:r>
            <a:r>
              <a:rPr lang="en-US" altLang="zh-CN" sz="1400" dirty="0"/>
              <a:t>caption&gt;&lt;b&gt;</a:t>
            </a:r>
            <a:r>
              <a:rPr lang="zh-CN" altLang="en-US" sz="1400" dirty="0"/>
              <a:t>学生信息表</a:t>
            </a:r>
            <a:r>
              <a:rPr lang="en-US" altLang="zh-CN" sz="1400" dirty="0"/>
              <a:t>(</a:t>
            </a:r>
            <a:r>
              <a:rPr lang="zh-CN" altLang="en-US" sz="1400" dirty="0"/>
              <a:t>设置表行内容对齐方式</a:t>
            </a:r>
            <a:r>
              <a:rPr lang="en-US" altLang="zh-CN" sz="1400" dirty="0"/>
              <a:t>)&lt;/b&gt;&lt;/caption&gt;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院系名称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班级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 align="left" </a:t>
            </a:r>
            <a:r>
              <a:rPr lang="en-US" altLang="zh-CN" sz="1400" dirty="0" err="1"/>
              <a:t>valign</a:t>
            </a:r>
            <a:r>
              <a:rPr lang="en-US" altLang="zh-CN" sz="1400" dirty="0"/>
              <a:t>="top"&gt;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&lt;td&gt;</a:t>
            </a:r>
            <a:r>
              <a:rPr lang="zh-CN" altLang="en-US" sz="1400" dirty="0"/>
              <a:t>王小品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&lt;td&gt;</a:t>
            </a:r>
            <a:r>
              <a:rPr lang="zh-CN" altLang="en-US" sz="1400" dirty="0"/>
              <a:t>商学院 </a:t>
            </a:r>
            <a:r>
              <a:rPr lang="en-US" altLang="zh-CN" sz="1400" dirty="0"/>
              <a:t>&lt;/td&gt;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  &lt;td&gt;110204&lt;/td&gt;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    &lt;/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 &lt;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 align="center" </a:t>
            </a:r>
            <a:r>
              <a:rPr lang="en-US" altLang="zh-CN" sz="1400" dirty="0" err="1" smtClean="0"/>
              <a:t>valign</a:t>
            </a:r>
            <a:r>
              <a:rPr lang="en-US" altLang="zh-CN" sz="1400" dirty="0" smtClean="0"/>
              <a:t>="middle" &gt;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   &lt;td&gt;</a:t>
            </a:r>
            <a:r>
              <a:rPr lang="zh-CN" altLang="en-US" sz="1400" dirty="0" smtClean="0"/>
              <a:t>李白 </a:t>
            </a:r>
            <a:r>
              <a:rPr lang="en-US" altLang="zh-CN" sz="1400" dirty="0" smtClean="0"/>
              <a:t>&lt;/td</a:t>
            </a:r>
            <a:r>
              <a:rPr lang="en-US" altLang="zh-CN" sz="1400" dirty="0" smtClean="0"/>
              <a:t>&gt;</a:t>
            </a:r>
            <a:endParaRPr lang="en-US" altLang="zh-CN" sz="1400" dirty="0" smtClean="0"/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   &lt;</a:t>
            </a:r>
            <a:r>
              <a:rPr lang="en-US" altLang="zh-CN" sz="1400" dirty="0" smtClean="0"/>
              <a:t>td&gt;</a:t>
            </a:r>
            <a:r>
              <a:rPr lang="zh-CN" altLang="en-US" sz="1400" dirty="0" smtClean="0"/>
              <a:t>机械学院 </a:t>
            </a:r>
            <a:r>
              <a:rPr lang="en-US" altLang="zh-CN" sz="1400" dirty="0" smtClean="0"/>
              <a:t>&lt;/td&gt;</a:t>
            </a:r>
            <a:endParaRPr lang="en-US" altLang="zh-CN" sz="1400" dirty="0" smtClean="0"/>
          </a:p>
          <a:p>
            <a:pPr>
              <a:lnSpc>
                <a:spcPts val="1400"/>
              </a:lnSpc>
            </a:pPr>
            <a:r>
              <a:rPr lang="en-US" altLang="zh-CN" sz="1400" dirty="0" smtClean="0">
                <a:sym typeface="+mn-ea"/>
              </a:rPr>
              <a:t>     &lt;</a:t>
            </a:r>
            <a:r>
              <a:rPr lang="en-US" altLang="zh-CN" sz="1400" dirty="0">
                <a:sym typeface="+mn-ea"/>
              </a:rPr>
              <a:t>td&gt;100244&lt;/td&gt;</a:t>
            </a:r>
            <a:endParaRPr lang="en-US" altLang="zh-CN" sz="1400" dirty="0">
              <a:sym typeface="+mn-ea"/>
            </a:endParaRPr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&lt;/tr&gt;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&lt;</a:t>
            </a:r>
            <a:r>
              <a:rPr lang="en-US" altLang="zh-CN" sz="1400" dirty="0" err="1">
                <a:sym typeface="+mn-ea"/>
              </a:rPr>
              <a:t>tr</a:t>
            </a:r>
            <a:r>
              <a:rPr lang="en-US" altLang="zh-CN" sz="1400" dirty="0">
                <a:sym typeface="+mn-ea"/>
              </a:rPr>
              <a:t> align="right" </a:t>
            </a:r>
            <a:r>
              <a:rPr lang="en-US" altLang="zh-CN" sz="1400" dirty="0" err="1">
                <a:sym typeface="+mn-ea"/>
              </a:rPr>
              <a:t>valign</a:t>
            </a:r>
            <a:r>
              <a:rPr lang="en-US" altLang="zh-CN" sz="1400" dirty="0">
                <a:sym typeface="+mn-ea"/>
              </a:rPr>
              <a:t>="bottom"&gt;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  &lt;td&gt;</a:t>
            </a:r>
            <a:r>
              <a:rPr lang="zh-CN" altLang="en-US" sz="1400" dirty="0">
                <a:sym typeface="+mn-ea"/>
              </a:rPr>
              <a:t>林之 </a:t>
            </a:r>
            <a:r>
              <a:rPr lang="en-US" altLang="zh-CN" sz="1400" dirty="0">
                <a:sym typeface="+mn-ea"/>
              </a:rPr>
              <a:t>&lt;/td&gt;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  &lt;td&gt;</a:t>
            </a:r>
            <a:r>
              <a:rPr lang="zh-CN" altLang="en-US" sz="1400" dirty="0">
                <a:sym typeface="+mn-ea"/>
              </a:rPr>
              <a:t>外语系 </a:t>
            </a:r>
            <a:r>
              <a:rPr lang="en-US" altLang="zh-CN" sz="1400" dirty="0">
                <a:sym typeface="+mn-ea"/>
              </a:rPr>
              <a:t>&lt;/td&gt;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  &lt;td&gt;090101&lt;/td&gt;</a:t>
            </a:r>
            <a:endParaRPr lang="en-US" altLang="zh-CN" sz="1400" dirty="0"/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  &lt;/</a:t>
            </a:r>
            <a:r>
              <a:rPr lang="en-US" altLang="zh-CN" sz="1400" dirty="0" err="1">
                <a:sym typeface="+mn-ea"/>
              </a:rPr>
              <a:t>tr</a:t>
            </a:r>
            <a:r>
              <a:rPr lang="en-US" altLang="zh-CN" sz="1400" dirty="0">
                <a:sym typeface="+mn-ea"/>
              </a:rPr>
              <a:t>&gt;</a:t>
            </a:r>
            <a:endParaRPr lang="en-US" altLang="zh-CN" sz="1400" dirty="0">
              <a:sym typeface="+mn-ea"/>
            </a:endParaRPr>
          </a:p>
          <a:p>
            <a:pPr>
              <a:lnSpc>
                <a:spcPts val="1400"/>
              </a:lnSpc>
            </a:pPr>
            <a:r>
              <a:rPr lang="en-US" altLang="zh-CN" sz="1400" dirty="0">
                <a:sym typeface="+mn-ea"/>
              </a:rPr>
              <a:t>  &lt;/</a:t>
            </a:r>
            <a:r>
              <a:rPr lang="en-US" altLang="zh-CN" sz="1400" dirty="0" smtClean="0">
                <a:sym typeface="+mn-ea"/>
              </a:rPr>
              <a:t>table&gt;</a:t>
            </a:r>
            <a:endParaRPr lang="en-US" altLang="zh-CN" sz="1400" dirty="0" smtClean="0">
              <a:sym typeface="+mn-ea"/>
            </a:endParaRPr>
          </a:p>
          <a:p>
            <a:pPr>
              <a:lnSpc>
                <a:spcPts val="1400"/>
              </a:lnSpc>
            </a:pPr>
            <a:r>
              <a:rPr lang="en-US" altLang="zh-CN" sz="1400" dirty="0" smtClean="0">
                <a:sym typeface="+mn-ea"/>
              </a:rPr>
              <a:t>&lt;/body&gt;</a:t>
            </a:r>
            <a:endParaRPr lang="en-US" altLang="zh-CN" sz="1400" dirty="0"/>
          </a:p>
          <a:p>
            <a:pPr>
              <a:lnSpc>
                <a:spcPts val="1400"/>
              </a:lnSpc>
              <a:spcBef>
                <a:spcPts val="0"/>
              </a:spcBef>
            </a:pPr>
            <a:endParaRPr lang="en-US" altLang="zh-CN" sz="1400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1" cstate="print"/>
          <a:srcRect t="23220"/>
          <a:stretch>
            <a:fillRect/>
          </a:stretch>
        </p:blipFill>
        <p:spPr bwMode="auto">
          <a:xfrm>
            <a:off x="3851275" y="2769870"/>
            <a:ext cx="4900930" cy="282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设置单元格的属性 </a:t>
            </a:r>
            <a:endParaRPr lang="zh-CN" altLang="en-US" dirty="0" smtClean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xfrm>
            <a:off x="641350" y="1373505"/>
            <a:ext cx="7999730" cy="1243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3600" dirty="0" smtClean="0">
                <a:latin typeface="黑体" panose="02010609060101010101" charset="-122"/>
                <a:ea typeface="宋体" panose="02010600030101010101" pitchFamily="2" charset="-122"/>
              </a:rPr>
              <a:t>   </a:t>
            </a:r>
            <a:r>
              <a:rPr lang="zh-CN" altLang="en-US" sz="1600" dirty="0" smtClean="0"/>
              <a:t>表格列标记</a:t>
            </a:r>
            <a:r>
              <a:rPr lang="en-US" altLang="zh-CN" sz="1600" dirty="0" smtClean="0"/>
              <a:t>td</a:t>
            </a:r>
            <a:r>
              <a:rPr lang="zh-CN" altLang="en-US" sz="1600" dirty="0" smtClean="0"/>
              <a:t>的属性可以设置表格单元格的显示风格。常用的属性如</a:t>
            </a:r>
            <a:r>
              <a:rPr lang="zh-CN" altLang="en-US" sz="1600" dirty="0"/>
              <a:t>下</a:t>
            </a:r>
            <a:r>
              <a:rPr lang="zh-CN" altLang="en-US" sz="1600" dirty="0" smtClean="0"/>
              <a:t>表所示。单元格的颜色、边框和对齐属性与行</a:t>
            </a:r>
            <a:r>
              <a:rPr lang="en-US" altLang="zh-CN" sz="1600" dirty="0" err="1" smtClean="0"/>
              <a:t>tr</a:t>
            </a:r>
            <a:r>
              <a:rPr lang="zh-CN" altLang="en-US" sz="1600" dirty="0" smtClean="0"/>
              <a:t>标记一样。</a:t>
            </a:r>
            <a:endParaRPr lang="en-US" altLang="zh-CN" sz="1600" dirty="0" smtClean="0">
              <a:latin typeface="黑体" panose="02010609060101010101" charset="-122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40715" y="2990216"/>
          <a:ext cx="8001000" cy="204025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68120"/>
                <a:gridCol w="2010410"/>
                <a:gridCol w="1939925"/>
                <a:gridCol w="2582545"/>
              </a:tblGrid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属性值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align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302385" algn="r"/>
                        </a:tabLs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单元格内容水平</a:t>
                      </a:r>
                      <a:r>
                        <a:rPr lang="zh-CN" sz="1600" kern="1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对齐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bordercolorlight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单元格的亮边框颜色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valign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单元格内容垂直对齐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bordercolordark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单元格的暗边框颜色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bgcolor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单元格的背景颜色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rowspan</a:t>
                      </a:r>
                      <a:endParaRPr lang="en-US" sz="1600" kern="100" dirty="0" err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单元格跨行</a:t>
                      </a:r>
                      <a:endParaRPr lang="zh-CN" sz="1600" kern="100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background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单元格背景图像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colspan</a:t>
                      </a:r>
                      <a:endParaRPr lang="en-US" sz="1600" kern="1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单元格跨列</a:t>
                      </a:r>
                      <a:endParaRPr lang="zh-CN" sz="1600" kern="100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bordercolor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单元格的边框颜色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单元格宽度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height</a:t>
                      </a:r>
                      <a:endParaRPr lang="zh-CN" sz="1600" kern="10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单元格高度</a:t>
                      </a:r>
                      <a:endParaRPr lang="zh-CN" sz="1600" kern="100" dirty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单元格跨行、列</a:t>
            </a:r>
            <a:endParaRPr lang="zh-CN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657350"/>
            <a:ext cx="8534400" cy="17716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/>
          <a:lstStyle/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b="0" kern="0" dirty="0">
                <a:latin typeface="+mn-lt"/>
                <a:ea typeface="+mn-ea"/>
              </a:rPr>
              <a:t> 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&lt;td&gt;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的属性用于设定表格中某一单元格的</a:t>
            </a:r>
            <a:r>
              <a:rPr lang="zh-CN" altLang="en-US" b="0" kern="0" dirty="0" smtClean="0">
                <a:latin typeface="黑体" panose="02010609060101010101" charset="-122"/>
                <a:ea typeface="黑体" panose="02010609060101010101" charset="-122"/>
              </a:rPr>
              <a:t>属性。</a:t>
            </a:r>
            <a:endParaRPr lang="zh-CN" altLang="en-US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 单元格跨行</a:t>
            </a:r>
            <a:r>
              <a:rPr lang="en-US" altLang="zh-CN" b="0" kern="0" dirty="0" err="1">
                <a:latin typeface="黑体" panose="02010609060101010101" charset="-122"/>
                <a:ea typeface="黑体" panose="02010609060101010101" charset="-122"/>
              </a:rPr>
              <a:t>rowspan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跨行合并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纵向合并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 单元格跨列</a:t>
            </a:r>
            <a:r>
              <a:rPr lang="en-US" altLang="zh-CN" b="0" kern="0" dirty="0" err="1">
                <a:latin typeface="黑体" panose="02010609060101010101" charset="-122"/>
                <a:ea typeface="黑体" panose="02010609060101010101" charset="-122"/>
              </a:rPr>
              <a:t>colspan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跨列合并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横向合并</a:t>
            </a: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b="0" kern="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0" kern="0" dirty="0">
                <a:latin typeface="黑体" panose="02010609060101010101" charset="-122"/>
                <a:ea typeface="黑体" panose="02010609060101010101" charset="-122"/>
              </a:rPr>
              <a:t>基本语法：</a:t>
            </a:r>
            <a:endParaRPr lang="zh-CN" altLang="en-US" b="0" kern="0" dirty="0">
              <a:latin typeface="黑体" panose="02010609060101010101" charset="-122"/>
              <a:ea typeface="黑体" panose="02010609060101010101" charset="-122"/>
            </a:endParaRPr>
          </a:p>
          <a:p>
            <a:pPr marL="182880" indent="-182880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&lt;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rowspan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&lt;/td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      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colspan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anose="02010609060101010101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&lt;/td&gt;</a:t>
            </a:r>
            <a:endParaRPr lang="en-US" altLang="zh-CN" sz="1800" b="0" kern="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" name="Group 17"/>
          <p:cNvGrpSpPr/>
          <p:nvPr/>
        </p:nvGrpSpPr>
        <p:grpSpPr bwMode="auto">
          <a:xfrm>
            <a:off x="1046163" y="4198144"/>
            <a:ext cx="1223962" cy="1079897"/>
            <a:chOff x="431" y="2432"/>
            <a:chExt cx="771" cy="907"/>
          </a:xfrm>
          <a:solidFill>
            <a:srgbClr val="3333FF"/>
          </a:solidFill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431" y="2432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431" y="2749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gray">
            <a:xfrm>
              <a:off x="431" y="3021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3278188" y="4198144"/>
            <a:ext cx="1079500" cy="1079897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2557464" y="4575572"/>
            <a:ext cx="649287" cy="432197"/>
          </a:xfrm>
          <a:prstGeom prst="rightArrow">
            <a:avLst>
              <a:gd name="adj1" fmla="val 50000"/>
              <a:gd name="adj2" fmla="val 28168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1" name="Freeform 9"/>
          <p:cNvSpPr/>
          <p:nvPr/>
        </p:nvSpPr>
        <p:spPr bwMode="gray">
          <a:xfrm>
            <a:off x="2616200" y="3276600"/>
            <a:ext cx="279400" cy="1371600"/>
          </a:xfrm>
          <a:custGeom>
            <a:avLst/>
            <a:gdLst/>
            <a:ahLst/>
            <a:cxnLst>
              <a:cxn ang="0">
                <a:pos x="832" y="0"/>
              </a:cxn>
              <a:cxn ang="0">
                <a:pos x="106" y="182"/>
              </a:cxn>
              <a:cxn ang="0">
                <a:pos x="197" y="953"/>
              </a:cxn>
            </a:cxnLst>
            <a:rect l="0" t="0" r="r" b="b"/>
            <a:pathLst>
              <a:path w="832" h="953">
                <a:moveTo>
                  <a:pt x="832" y="0"/>
                </a:moveTo>
                <a:cubicBezTo>
                  <a:pt x="522" y="11"/>
                  <a:pt x="212" y="23"/>
                  <a:pt x="106" y="182"/>
                </a:cubicBezTo>
                <a:cubicBezTo>
                  <a:pt x="0" y="341"/>
                  <a:pt x="182" y="825"/>
                  <a:pt x="197" y="953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grpSp>
        <p:nvGrpSpPr>
          <p:cNvPr id="12" name="Group 19"/>
          <p:cNvGrpSpPr/>
          <p:nvPr/>
        </p:nvGrpSpPr>
        <p:grpSpPr bwMode="auto">
          <a:xfrm>
            <a:off x="4862513" y="3810000"/>
            <a:ext cx="3671887" cy="379810"/>
            <a:chOff x="2699" y="2386"/>
            <a:chExt cx="2313" cy="319"/>
          </a:xfrm>
          <a:solidFill>
            <a:srgbClr val="3333FF"/>
          </a:solidFill>
        </p:grpSpPr>
        <p:sp>
          <p:nvSpPr>
            <p:cNvPr id="13" name="Rectangle 10"/>
            <p:cNvSpPr>
              <a:spLocks noChangeArrowheads="1"/>
            </p:cNvSpPr>
            <p:nvPr/>
          </p:nvSpPr>
          <p:spPr bwMode="gray">
            <a:xfrm>
              <a:off x="2699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gray">
            <a:xfrm>
              <a:off x="3470" y="2386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gray">
            <a:xfrm>
              <a:off x="4241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anose="05000000000000000000" pitchFamily="2" charset="2"/>
                <a:buNone/>
                <a:defRPr/>
              </a:pPr>
              <a:endParaRPr lang="zh-CN" altLang="en-US">
                <a:ea typeface="黑体" panose="02010609060101010101" charset="-122"/>
              </a:endParaRPr>
            </a:p>
          </p:txBody>
        </p:sp>
      </p:grpSp>
      <p:sp>
        <p:nvSpPr>
          <p:cNvPr id="16" name="AutoShape 13"/>
          <p:cNvSpPr/>
          <p:nvPr/>
        </p:nvSpPr>
        <p:spPr bwMode="gray">
          <a:xfrm rot="16200000">
            <a:off x="6508949" y="2616003"/>
            <a:ext cx="377429" cy="3527425"/>
          </a:xfrm>
          <a:prstGeom prst="leftBrace">
            <a:avLst>
              <a:gd name="adj1" fmla="val 58412"/>
              <a:gd name="adj2" fmla="val 50000"/>
            </a:avLst>
          </a:prstGeom>
          <a:noFill/>
          <a:ln w="38100">
            <a:solidFill>
              <a:srgbClr val="CC0000"/>
            </a:solidFill>
            <a:rou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gray">
          <a:xfrm rot="5400000">
            <a:off x="6454974" y="4490840"/>
            <a:ext cx="486966" cy="6492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gray">
          <a:xfrm>
            <a:off x="4876800" y="5105400"/>
            <a:ext cx="3671888" cy="378619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19" name="Freeform 16"/>
          <p:cNvSpPr/>
          <p:nvPr/>
        </p:nvSpPr>
        <p:spPr bwMode="gray">
          <a:xfrm rot="21123884">
            <a:off x="5591753" y="3371442"/>
            <a:ext cx="377763" cy="15524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8" y="726"/>
              </a:cxn>
              <a:cxn ang="0">
                <a:pos x="635" y="1225"/>
              </a:cxn>
              <a:cxn ang="0">
                <a:pos x="1451" y="1270"/>
              </a:cxn>
            </a:cxnLst>
            <a:rect l="0" t="0" r="r" b="b"/>
            <a:pathLst>
              <a:path w="1451" h="1316">
                <a:moveTo>
                  <a:pt x="0" y="0"/>
                </a:moveTo>
                <a:cubicBezTo>
                  <a:pt x="151" y="261"/>
                  <a:pt x="302" y="522"/>
                  <a:pt x="408" y="726"/>
                </a:cubicBezTo>
                <a:cubicBezTo>
                  <a:pt x="514" y="930"/>
                  <a:pt x="461" y="1134"/>
                  <a:pt x="635" y="1225"/>
                </a:cubicBezTo>
                <a:cubicBezTo>
                  <a:pt x="809" y="1316"/>
                  <a:pt x="1315" y="1263"/>
                  <a:pt x="1451" y="1270"/>
                </a:cubicBezTo>
              </a:path>
            </a:pathLst>
          </a:custGeom>
          <a:noFill/>
          <a:ln w="38100" cap="flat" cmpd="sng">
            <a:solidFill>
              <a:srgbClr val="0000FA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  <p:sp>
        <p:nvSpPr>
          <p:cNvPr id="20" name="AutoShape 18"/>
          <p:cNvSpPr/>
          <p:nvPr/>
        </p:nvSpPr>
        <p:spPr bwMode="gray">
          <a:xfrm>
            <a:off x="2341563" y="4198144"/>
            <a:ext cx="144462" cy="1079897"/>
          </a:xfrm>
          <a:prstGeom prst="rightBrace">
            <a:avLst>
              <a:gd name="adj1" fmla="val 83059"/>
              <a:gd name="adj2" fmla="val 50000"/>
            </a:avLst>
          </a:prstGeom>
          <a:noFill/>
          <a:ln w="38100">
            <a:solidFill>
              <a:srgbClr val="CC0000"/>
            </a:solidFill>
            <a:rou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 </a:t>
            </a:r>
            <a:endParaRPr lang="zh-CN" altLang="en-US" dirty="0" smtClean="0"/>
          </a:p>
        </p:txBody>
      </p:sp>
      <p:sp>
        <p:nvSpPr>
          <p:cNvPr id="46083" name="矩形 5"/>
          <p:cNvSpPr>
            <a:spLocks noChangeArrowheads="1"/>
          </p:cNvSpPr>
          <p:nvPr/>
        </p:nvSpPr>
        <p:spPr bwMode="auto">
          <a:xfrm>
            <a:off x="387985" y="1538605"/>
            <a:ext cx="7832725" cy="5026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&lt;table border="1" width="500px" align="center" 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bordercolor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="#3366ff"&gt;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&lt;caption&gt;</a:t>
            </a:r>
            <a:r>
              <a:rPr lang="zh-CN" altLang="en-US" sz="1400" dirty="0">
                <a:ea typeface="黑体" panose="02010609060101010101" charset="-122"/>
                <a:cs typeface="+mn-lt"/>
              </a:rPr>
              <a:t>云计算与物联网会议日程安排表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&lt;/caption&gt;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 align="center"&gt;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 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colspan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="2"&gt;</a:t>
            </a:r>
            <a:r>
              <a:rPr lang="zh-CN" altLang="en-US" sz="1400" dirty="0">
                <a:ea typeface="黑体" panose="02010609060101010101" charset="-122"/>
                <a:cs typeface="+mn-lt"/>
              </a:rPr>
              <a:t>上午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&lt;/td&gt;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 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colspan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="2"&gt;</a:t>
            </a:r>
            <a:r>
              <a:rPr lang="zh-CN" altLang="en-US" sz="1400" dirty="0">
                <a:ea typeface="黑体" panose="02010609060101010101" charset="-122"/>
                <a:cs typeface="+mn-lt"/>
              </a:rPr>
              <a:t>下午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&lt;/td&gt;  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&lt;/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&gt;  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 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&lt;td&gt;8:00-10:00&lt;/td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  &lt;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td&gt;10:10-12:00&lt;/td&gt;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  &lt;td&gt;14:00-16:00&lt;/td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  &lt;</a:t>
            </a:r>
            <a:r>
              <a:rPr lang="en-US" altLang="zh-CN" sz="1400" dirty="0">
                <a:ea typeface="黑体" panose="02010609060101010101" charset="-122"/>
                <a:cs typeface="+mn-lt"/>
              </a:rPr>
              <a:t>td&gt;16:10-18:00&lt;/td&gt;</a:t>
            </a:r>
            <a:endParaRPr lang="en-US" altLang="zh-CN" sz="1400" dirty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黑体" panose="02010609060101010101" charset="-122"/>
                <a:cs typeface="+mn-lt"/>
              </a:rPr>
              <a:t>      &lt;/</a:t>
            </a:r>
            <a:r>
              <a:rPr lang="en-US" altLang="zh-CN" sz="1400" dirty="0" err="1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&lt;</a:t>
            </a:r>
            <a:r>
              <a:rPr lang="en-US" altLang="zh-CN" sz="1400" dirty="0" err="1" smtClean="0">
                <a:ea typeface="黑体" panose="02010609060101010101" charset="-122"/>
                <a:cs typeface="+mn-lt"/>
              </a:rPr>
              <a:t>tr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 align="center"&gt;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黑体" panose="02010609060101010101" charset="-122"/>
                <a:cs typeface="+mn-lt"/>
              </a:rPr>
              <a:t>        &lt;td </a:t>
            </a:r>
            <a:r>
              <a:rPr lang="en-US" altLang="zh-CN" sz="1400" dirty="0" err="1" smtClean="0">
                <a:ea typeface="黑体" panose="02010609060101010101" charset="-122"/>
                <a:cs typeface="+mn-lt"/>
              </a:rPr>
              <a:t>rowspan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="2"&gt;</a:t>
            </a:r>
            <a:r>
              <a:rPr lang="zh-CN" altLang="en-US" sz="1400" dirty="0" smtClean="0">
                <a:ea typeface="黑体" panose="02010609060101010101" charset="-122"/>
                <a:cs typeface="+mn-lt"/>
              </a:rPr>
              <a:t>领导讲话 </a:t>
            </a:r>
            <a:r>
              <a:rPr lang="en-US" altLang="zh-CN" sz="1400" dirty="0" smtClean="0">
                <a:ea typeface="黑体" panose="02010609060101010101" charset="-122"/>
                <a:cs typeface="+mn-lt"/>
              </a:rPr>
              <a:t>&lt;/td&gt;</a:t>
            </a:r>
            <a:endParaRPr lang="en-US" altLang="zh-CN" sz="1400" dirty="0" smtClean="0">
              <a:ea typeface="黑体" panose="02010609060101010101" charset="-122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      </a:t>
            </a:r>
            <a:r>
              <a:rPr lang="en-US" altLang="zh-CN" sz="1400" dirty="0" smtClean="0">
                <a:ea typeface="黑体" panose="02010609060101010101" charset="-122"/>
                <a:cs typeface="+mn-lt"/>
                <a:sym typeface="+mn-ea"/>
              </a:rPr>
              <a:t>&lt;td&gt;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大会主题报告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分会专题报告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  &lt;td 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rowspan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="2"&gt;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总结报告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&lt;/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&lt;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align="center"&gt;    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  &lt;td&gt;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专家报告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      &lt;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td&gt;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分组讨论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 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&lt;/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&lt;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align="center"&gt;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  &lt;td 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colspan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="4"&gt;</a:t>
            </a:r>
            <a:r>
              <a:rPr lang="zh-CN" altLang="en-US" sz="1400" dirty="0">
                <a:ea typeface="黑体" panose="02010609060101010101" charset="-122"/>
                <a:cs typeface="+mn-lt"/>
                <a:sym typeface="+mn-ea"/>
              </a:rPr>
              <a:t>全天参观考察无锡国家物联网中心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&lt;/td&gt; </a:t>
            </a:r>
            <a:endParaRPr lang="en-US" altLang="zh-CN" sz="1400" b="0" dirty="0">
              <a:ea typeface="Verdana" panose="020B0604030504040204" pitchFamily="34" charset="0"/>
              <a:cs typeface="+mn-lt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    &lt;/</a:t>
            </a:r>
            <a:r>
              <a:rPr lang="en-US" altLang="zh-CN" sz="1400" dirty="0" err="1">
                <a:ea typeface="Verdana" panose="020B0604030504040204" pitchFamily="34" charset="0"/>
                <a:cs typeface="+mn-lt"/>
                <a:sym typeface="+mn-ea"/>
              </a:rPr>
              <a:t>tr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  <a:p>
            <a:pPr eaLnBrk="0" fontAlgn="auto" hangingPunct="0">
              <a:lnSpc>
                <a:spcPts val="148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  &lt;/</a:t>
            </a:r>
            <a:r>
              <a:rPr lang="en-US" altLang="zh-CN" sz="1400" dirty="0">
                <a:ea typeface="Verdana" panose="020B0604030504040204" pitchFamily="34" charset="0"/>
                <a:cs typeface="+mn-lt"/>
                <a:sym typeface="+mn-ea"/>
              </a:rPr>
              <a:t>table</a:t>
            </a:r>
            <a:r>
              <a:rPr lang="en-US" altLang="zh-CN" sz="1400" dirty="0" smtClean="0">
                <a:ea typeface="Verdana" panose="020B0604030504040204" pitchFamily="34" charset="0"/>
                <a:cs typeface="+mn-lt"/>
                <a:sym typeface="+mn-ea"/>
              </a:rPr>
              <a:t>&gt;</a:t>
            </a:r>
            <a:endParaRPr lang="en-US" altLang="zh-CN" sz="1400" dirty="0" smtClean="0">
              <a:ea typeface="Verdana" panose="020B0604030504040204" pitchFamily="34" charset="0"/>
              <a:cs typeface="+mn-lt"/>
              <a:sym typeface="+mn-ea"/>
            </a:endParaRPr>
          </a:p>
        </p:txBody>
      </p:sp>
      <p:sp>
        <p:nvSpPr>
          <p:cNvPr id="46084" name="矩形 6"/>
          <p:cNvSpPr>
            <a:spLocks noChangeArrowheads="1"/>
          </p:cNvSpPr>
          <p:nvPr/>
        </p:nvSpPr>
        <p:spPr bwMode="auto">
          <a:xfrm>
            <a:off x="4800600" y="1657350"/>
            <a:ext cx="4267200" cy="27051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None/>
            </a:pPr>
            <a:endParaRPr lang="en-US" altLang="zh-CN" sz="12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" cstate="print"/>
          <a:srcRect t="39589"/>
          <a:stretch>
            <a:fillRect/>
          </a:stretch>
        </p:blipFill>
        <p:spPr bwMode="auto">
          <a:xfrm>
            <a:off x="3590925" y="2802255"/>
            <a:ext cx="5307965" cy="183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SLIDE_MODEL_TYPE" val="cover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8.xml><?xml version="1.0" encoding="utf-8"?>
<p:tagLst xmlns:p="http://schemas.openxmlformats.org/presentationml/2006/main">
  <p:tag name="KSO_WM_UNIT_PLACING_PICTURE_USER_VIEWPORT" val="{&quot;height&quot;:6435,&quot;width&quot;:21870}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5.xml><?xml version="1.0" encoding="utf-8"?>
<p:tagLst xmlns:p="http://schemas.openxmlformats.org/presentationml/2006/main">
  <p:tag name="KSO_WM_UNIT_TABLE_BEAUTIFY" val="smartTable{39843d9e-f21c-43a0-88af-d3cf01328707}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5.xml><?xml version="1.0" encoding="utf-8"?>
<p:tagLst xmlns:p="http://schemas.openxmlformats.org/presentationml/2006/main">
  <p:tag name="KSO_WM_UNIT_TABLE_BEAUTIFY" val="smartTable{95f74cd5-c7fe-4ba4-a5c7-c70a525b96b9}"/>
  <p:tag name="TABLE_ENDDRAG_ORIGIN_RECT" val="619*151"/>
  <p:tag name="TABLE_ENDDRAG_RECT" val="58*217*619*151"/>
</p:tagLst>
</file>

<file path=ppt/tags/tag19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9.xml><?xml version="1.0" encoding="utf-8"?>
<p:tagLst xmlns:p="http://schemas.openxmlformats.org/presentationml/2006/main">
  <p:tag name="KSO_WM_UNIT_TABLE_BEAUTIFY" val="smartTable{148511ae-154f-4f84-9ebd-a9b7713660bb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5.xml><?xml version="1.0" encoding="utf-8"?>
<p:tagLst xmlns:p="http://schemas.openxmlformats.org/presentationml/2006/main">
  <p:tag name="KSO_WM_UNIT_TABLE_BEAUTIFY" val="smartTable{b78489cb-5328-462c-b870-382bb02ea08a}"/>
  <p:tag name="TABLE_ENDDRAG_ORIGIN_RECT" val="635*352"/>
  <p:tag name="TABLE_ENDDRAG_RECT" val="44*113*635*352"/>
</p:tagLst>
</file>

<file path=ppt/tags/tag21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18.xml><?xml version="1.0" encoding="utf-8"?>
<p:tagLst xmlns:p="http://schemas.openxmlformats.org/presentationml/2006/main">
  <p:tag name="KSO_WM_UNIT_TABLE_BEAUTIFY" val="smartTable{947cb21b-334e-4189-97fa-7edf8f514f38}"/>
</p:tagLst>
</file>

<file path=ppt/tags/tag21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ABLE_BEAUTIFY" val="smartTable{2c26571d-8b7a-4a44-b59a-085161c359ee}"/>
  <p:tag name="TABLE_ENDDRAG_ORIGIN_RECT" val="455*254"/>
  <p:tag name="TABLE_ENDDRAG_RECT" val="35*150*455*254"/>
</p:tagLst>
</file>

<file path=ppt/tags/tag22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2.xml><?xml version="1.0" encoding="utf-8"?>
<p:tagLst xmlns:p="http://schemas.openxmlformats.org/presentationml/2006/main">
  <p:tag name="KSO_WM_UNIT_TABLE_BEAUTIFY" val="smartTable{748d1b4f-7296-4609-b1c4-b7a7870d55e1}"/>
  <p:tag name="TABLE_ENDDRAG_ORIGIN_RECT" val="654*291"/>
  <p:tag name="TABLE_ENDDRAG_RECT" val="38*189*654*291"/>
</p:tagLst>
</file>

<file path=ppt/tags/tag22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2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3.xml><?xml version="1.0" encoding="utf-8"?>
<p:tagLst xmlns:p="http://schemas.openxmlformats.org/presentationml/2006/main">
  <p:tag name="KSO_WM_UNIT_TABLE_BEAUTIFY" val="smartTable{d0587bc0-2496-4999-8476-de4c2f935dbc}"/>
</p:tagLst>
</file>

<file path=ppt/tags/tag23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38.xml><?xml version="1.0" encoding="utf-8"?>
<p:tagLst xmlns:p="http://schemas.openxmlformats.org/presentationml/2006/main">
  <p:tag name="KSO_WM_UNIT_TABLE_BEAUTIFY" val="smartTable{2b1b4737-ad96-40b4-ac36-9f4ec3536532}"/>
</p:tagLst>
</file>

<file path=ppt/tags/tag23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4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42.xml><?xml version="1.0" encoding="utf-8"?>
<p:tagLst xmlns:p="http://schemas.openxmlformats.org/presentationml/2006/main">
  <p:tag name="KSO_WM_UNIT_TABLE_BEAUTIFY" val="smartTable{92f4e79a-4d2e-4487-8d17-9086be37d143}"/>
</p:tagLst>
</file>

<file path=ppt/tags/tag243.xml><?xml version="1.0" encoding="utf-8"?>
<p:tagLst xmlns:p="http://schemas.openxmlformats.org/presentationml/2006/main">
  <p:tag name="KSO_WM_UNIT_TABLE_BEAUTIFY" val="smartTable{143acefc-15b3-40be-82b7-03030929220f}"/>
</p:tagLst>
</file>

<file path=ppt/tags/tag244.xml><?xml version="1.0" encoding="utf-8"?>
<p:tagLst xmlns:p="http://schemas.openxmlformats.org/presentationml/2006/main">
  <p:tag name="KSO_WM_UNIT_TABLE_BEAUTIFY" val="smartTable{0487059f-276e-421a-93cb-4383bf378257}"/>
</p:tagLst>
</file>

<file path=ppt/tags/tag245.xml><?xml version="1.0" encoding="utf-8"?>
<p:tagLst xmlns:p="http://schemas.openxmlformats.org/presentationml/2006/main">
  <p:tag name="KSO_WM_UNIT_TABLE_BEAUTIFY" val="smartTable{fece23bb-dd71-41f5-9f15-e6763aabf944}"/>
</p:tagLst>
</file>

<file path=ppt/tags/tag246.xml><?xml version="1.0" encoding="utf-8"?>
<p:tagLst xmlns:p="http://schemas.openxmlformats.org/presentationml/2006/main">
  <p:tag name="KSO_WM_UNIT_TABLE_BEAUTIFY" val="smartTable{143acefc-15b3-40be-82b7-03030929220f}"/>
</p:tagLst>
</file>

<file path=ppt/tags/tag247.xml><?xml version="1.0" encoding="utf-8"?>
<p:tagLst xmlns:p="http://schemas.openxmlformats.org/presentationml/2006/main">
  <p:tag name="KSO_WM_UNIT_TABLE_BEAUTIFY" val="smartTable{e996d2a1-ee13-4996-a23e-b8b38784e6e1}"/>
</p:tagLst>
</file>

<file path=ppt/tags/tag248.xml><?xml version="1.0" encoding="utf-8"?>
<p:tagLst xmlns:p="http://schemas.openxmlformats.org/presentationml/2006/main">
  <p:tag name="KSO_WM_UNIT_TABLE_BEAUTIFY" val="smartTable{208236e5-cbb7-4f9d-926c-8f7be892fa14}"/>
</p:tagLst>
</file>

<file path=ppt/tags/tag249.xml><?xml version="1.0" encoding="utf-8"?>
<p:tagLst xmlns:p="http://schemas.openxmlformats.org/presentationml/2006/main">
  <p:tag name="KSO_WM_UNIT_TABLE_BEAUTIFY" val="smartTable{0487059f-276e-421a-93cb-4383bf378257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TABLE_ENDDRAG_ORIGIN_RECT" val="291*297"/>
  <p:tag name="TABLE_ENDDRAG_RECT" val="52*138*291*297"/>
</p:tagLst>
</file>

<file path=ppt/tags/tag255.xml><?xml version="1.0" encoding="utf-8"?>
<p:tagLst xmlns:p="http://schemas.openxmlformats.org/presentationml/2006/main">
  <p:tag name="TABLE_ENDDRAG_ORIGIN_RECT" val="309*337"/>
  <p:tag name="TABLE_ENDDRAG_RECT" val="378*148*309*337"/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57.xml><?xml version="1.0" encoding="utf-8"?>
<p:tagLst xmlns:p="http://schemas.openxmlformats.org/presentationml/2006/main">
  <p:tag name="KSO_WM_UNIT_TABLE_BEAUTIFY" val="smartTable{59f4230b-83b9-4f12-a10a-033cb552d8c0}"/>
</p:tagLst>
</file>

<file path=ppt/tags/tag258.xml><?xml version="1.0" encoding="utf-8"?>
<p:tagLst xmlns:p="http://schemas.openxmlformats.org/presentationml/2006/main">
  <p:tag name="KSO_WM_UNIT_TABLE_BEAUTIFY" val="smartTable{c16ef421-8a58-4404-b69a-90b535207757}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OC_GUID" val="{36d32639-1052-4bdd-aea4-6c6f298a18d4}"/>
  <p:tag name="COMMONDATA" val="eyJoZGlkIjoiYmJlMDhmOTMyN2U4NjE0NTBlNjcxZDdkODQxMTY3MzgifQ=="/>
  <p:tag name="KSO_WPP_MARK_KEY" val="be501f4f-3f48-4dfe-98ea-311cc6c27be8"/>
  <p:tag name="commondata" val="eyJoZGlkIjoiZTZiMGM5MmQ4ZjdjYWQzZmJhMGMwZDExYjZjYjk1ZWE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36862</Words>
  <Application>WPS 演示</Application>
  <PresentationFormat>宽屏</PresentationFormat>
  <Paragraphs>2633</Paragraphs>
  <Slides>133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133</vt:i4>
      </vt:variant>
    </vt:vector>
  </HeadingPairs>
  <TitlesOfParts>
    <vt:vector size="151" baseType="lpstr">
      <vt:lpstr>Arial</vt:lpstr>
      <vt:lpstr>宋体</vt:lpstr>
      <vt:lpstr>Wingdings</vt:lpstr>
      <vt:lpstr>微软雅黑</vt:lpstr>
      <vt:lpstr>汉仪旗黑-85S</vt:lpstr>
      <vt:lpstr>黑体</vt:lpstr>
      <vt:lpstr>Viner Hand ITC</vt:lpstr>
      <vt:lpstr>Arial Unicode MS</vt:lpstr>
      <vt:lpstr>Verdana</vt:lpstr>
      <vt:lpstr>Times New Roman</vt:lpstr>
      <vt:lpstr>Symbol</vt:lpstr>
      <vt:lpstr>Times New Roman</vt:lpstr>
      <vt:lpstr>Calibri</vt:lpstr>
      <vt:lpstr>Office 主题​​</vt:lpstr>
      <vt:lpstr>Package</vt:lpstr>
      <vt:lpstr>Package</vt:lpstr>
      <vt:lpstr>Package</vt:lpstr>
      <vt:lpstr>Package</vt:lpstr>
      <vt:lpstr>Web编程</vt:lpstr>
      <vt:lpstr>HTML基础</vt:lpstr>
      <vt:lpstr>HTML文档示例</vt:lpstr>
      <vt:lpstr>HTML文档示例</vt:lpstr>
      <vt:lpstr>HTML文档示例</vt:lpstr>
      <vt:lpstr>头部&lt;head&gt;</vt:lpstr>
      <vt:lpstr>元信息&lt;meta&gt;</vt:lpstr>
      <vt:lpstr>元信息&lt;meta&gt;</vt:lpstr>
      <vt:lpstr>字符集与编码规则</vt:lpstr>
      <vt:lpstr>被玩坏的搜索/反搜和SEO</vt:lpstr>
      <vt:lpstr>http-equiv属性</vt:lpstr>
      <vt:lpstr>主体body</vt:lpstr>
      <vt:lpstr>主体body-示例</vt:lpstr>
      <vt:lpstr>body标记属性</vt:lpstr>
      <vt:lpstr>常用的全局属性(H5)</vt:lpstr>
      <vt:lpstr>注释</vt:lpstr>
      <vt:lpstr>一般HTML文档编写规范</vt:lpstr>
      <vt:lpstr>HTML文档编写规范（续）</vt:lpstr>
      <vt:lpstr>综合实例</vt:lpstr>
      <vt:lpstr>回顾</vt:lpstr>
      <vt:lpstr>HTML元素的语义</vt:lpstr>
      <vt:lpstr>HTML元素的类别</vt:lpstr>
      <vt:lpstr>HTML元素的类别</vt:lpstr>
      <vt:lpstr>HTML文档的（建议）结构</vt:lpstr>
      <vt:lpstr>一些示例（分区）</vt:lpstr>
      <vt:lpstr>一些示例（分区）</vt:lpstr>
      <vt:lpstr>一些示例（分区）</vt:lpstr>
      <vt:lpstr>一些示例（分区）</vt:lpstr>
      <vt:lpstr>相对清晰易用的结构标记</vt:lpstr>
      <vt:lpstr>易混淆的结构标记</vt:lpstr>
      <vt:lpstr>标题&lt;h1&gt;-&lt;h6&gt; </vt:lpstr>
      <vt:lpstr>段落&lt;p&gt; </vt:lpstr>
      <vt:lpstr>水平分隔线&lt;hr/&gt; </vt:lpstr>
      <vt:lpstr>预格式化标记&lt;pre&gt; </vt:lpstr>
      <vt:lpstr>段落缩进标记&lt;blockquote&gt; </vt:lpstr>
      <vt:lpstr>列表 </vt:lpstr>
      <vt:lpstr>无序列表 </vt:lpstr>
      <vt:lpstr>无序列表案例</vt:lpstr>
      <vt:lpstr>有序列表 </vt:lpstr>
      <vt:lpstr>有序列表案例 </vt:lpstr>
      <vt:lpstr>列表嵌套</vt:lpstr>
      <vt:lpstr>嵌套列表案例</vt:lpstr>
      <vt:lpstr>定义列表</vt:lpstr>
      <vt:lpstr>定义列表案例 </vt:lpstr>
      <vt:lpstr>定义列表案例 </vt:lpstr>
      <vt:lpstr>定义列表案例 </vt:lpstr>
      <vt:lpstr>figure 标记与figcaption 标记</vt:lpstr>
      <vt:lpstr>其它分块标记</vt:lpstr>
      <vt:lpstr>换行&lt;br/&gt; </vt:lpstr>
      <vt:lpstr>空格与特殊符号 </vt:lpstr>
      <vt:lpstr>特殊符号 </vt:lpstr>
      <vt:lpstr>拼音/音标注释ruby标记和rt标记</vt:lpstr>
      <vt:lpstr>字体font标记</vt:lpstr>
      <vt:lpstr>格式化文本标记 </vt:lpstr>
      <vt:lpstr>格式化文本标记</vt:lpstr>
      <vt:lpstr>超链接概述 </vt:lpstr>
      <vt:lpstr>超链接语法、路径及分类</vt:lpstr>
      <vt:lpstr>超链接案例</vt:lpstr>
      <vt:lpstr>超链接路径 </vt:lpstr>
      <vt:lpstr>超链接分类 </vt:lpstr>
      <vt:lpstr>超链接的应用 </vt:lpstr>
      <vt:lpstr>超链接的应用</vt:lpstr>
      <vt:lpstr>创建页面书签链接</vt:lpstr>
      <vt:lpstr>创建书签链接页面案例</vt:lpstr>
      <vt:lpstr>浮动框架</vt:lpstr>
      <vt:lpstr>图像 </vt:lpstr>
      <vt:lpstr>插入图像</vt:lpstr>
      <vt:lpstr>设置图像的宽度和高度</vt:lpstr>
      <vt:lpstr>设置图像对齐方式及间距</vt:lpstr>
      <vt:lpstr>设置图像热区链接 </vt:lpstr>
      <vt:lpstr>图像热区链接案例</vt:lpstr>
      <vt:lpstr>表格 </vt:lpstr>
      <vt:lpstr>学生表例子</vt:lpstr>
      <vt:lpstr>表格标记 </vt:lpstr>
      <vt:lpstr>表格标记-语法 </vt:lpstr>
      <vt:lpstr>表格标记-案例 </vt:lpstr>
      <vt:lpstr>表格单元格间距、单元格边距属性</vt:lpstr>
      <vt:lpstr>设置单元格的属性 </vt:lpstr>
      <vt:lpstr>设置单元格的属性-单元格跨行、列</vt:lpstr>
      <vt:lpstr>设置单元格的属性-案例 </vt:lpstr>
      <vt:lpstr>表格嵌套 </vt:lpstr>
      <vt:lpstr>表格 </vt:lpstr>
      <vt:lpstr>学生表例子</vt:lpstr>
      <vt:lpstr>表格标记 </vt:lpstr>
      <vt:lpstr>表格标记-语法 </vt:lpstr>
      <vt:lpstr>表格标记-案例 </vt:lpstr>
      <vt:lpstr>表格属性设置 </vt:lpstr>
      <vt:lpstr>表格边框属性 </vt:lpstr>
      <vt:lpstr>表格边框样式属性 </vt:lpstr>
      <vt:lpstr>表格边框样式属性-案例 </vt:lpstr>
      <vt:lpstr>表格单元格间距、单元格边距属性</vt:lpstr>
      <vt:lpstr>表格单元格间距、边距属性设置-案例</vt:lpstr>
      <vt:lpstr>表格水平对齐</vt:lpstr>
      <vt:lpstr>设置表格行的属性 </vt:lpstr>
      <vt:lpstr>表格行的属性-设置 </vt:lpstr>
      <vt:lpstr>设置表格行的属性-案例 </vt:lpstr>
      <vt:lpstr>设置单元格的属性 </vt:lpstr>
      <vt:lpstr>设置单元格的属性-单元格跨行、列</vt:lpstr>
      <vt:lpstr>设置单元格的属性-案例 </vt:lpstr>
      <vt:lpstr>表格嵌套 </vt:lpstr>
      <vt:lpstr>表格嵌套-语法</vt:lpstr>
      <vt:lpstr>表单概述</vt:lpstr>
      <vt:lpstr>PowerPoint 演示文稿</vt:lpstr>
      <vt:lpstr>PowerPoint 演示文稿</vt:lpstr>
      <vt:lpstr>PowerPoint 演示文稿</vt:lpstr>
      <vt:lpstr>表单概述</vt:lpstr>
      <vt:lpstr>表单标记</vt:lpstr>
      <vt:lpstr>表单控件</vt:lpstr>
      <vt:lpstr>定义域和域标题</vt:lpstr>
      <vt:lpstr>定义域和域标题-案例</vt:lpstr>
      <vt:lpstr>表单信息输入</vt:lpstr>
      <vt:lpstr>单行文本输入框、密码框文本框</vt:lpstr>
      <vt:lpstr>复选框、单选按钮</vt:lpstr>
      <vt:lpstr>单选按钮、复选框案例 </vt:lpstr>
      <vt:lpstr>图像按钮 </vt:lpstr>
      <vt:lpstr>提交按钮、重置按钮和普通按钮</vt:lpstr>
      <vt:lpstr>按钮组合案例</vt:lpstr>
      <vt:lpstr>文件选择框及隐藏框</vt:lpstr>
      <vt:lpstr>文件选择框、隐藏框案例</vt:lpstr>
      <vt:lpstr>多行文本输入框</vt:lpstr>
      <vt:lpstr>下拉列表框</vt:lpstr>
      <vt:lpstr>下拉列表框</vt:lpstr>
      <vt:lpstr>HTML5 新增的表单属性</vt:lpstr>
      <vt:lpstr>其他表单属性</vt:lpstr>
      <vt:lpstr>input 标记的新增其他属性的应用</vt:lpstr>
      <vt:lpstr>表单日期选择器的应用</vt:lpstr>
      <vt:lpstr>HTML5 新增的input 类型</vt:lpstr>
      <vt:lpstr>HTML5 新增的input 类型</vt:lpstr>
      <vt:lpstr>HTML5 新增的input 类型</vt:lpstr>
      <vt:lpstr>其他新增input 类型综合应用</vt:lpstr>
      <vt:lpstr>PowerPoint 演示文稿</vt:lpstr>
      <vt:lpstr>PowerPoint 演示文稿</vt:lpstr>
      <vt:lpstr>表单的演化与设计原则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蔡树彬</cp:lastModifiedBy>
  <cp:revision>237</cp:revision>
  <dcterms:created xsi:type="dcterms:W3CDTF">2019-06-19T02:08:00Z</dcterms:created>
  <dcterms:modified xsi:type="dcterms:W3CDTF">2024-09-25T19:50:21Z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BC25D836CD204255B058D07C3E5CBD23</vt:lpwstr>
  </property>
</Properties>
</file>